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658" r:id="rId3"/>
    <p:sldId id="654" r:id="rId4"/>
    <p:sldId id="643" r:id="rId5"/>
    <p:sldId id="644" r:id="rId6"/>
    <p:sldId id="660" r:id="rId7"/>
    <p:sldId id="661" r:id="rId8"/>
    <p:sldId id="659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615F"/>
    <a:srgbClr val="A93DF9"/>
    <a:srgbClr val="D7D7D7"/>
    <a:srgbClr val="2249FC"/>
    <a:srgbClr val="0263C1"/>
    <a:srgbClr val="6FA30D"/>
    <a:srgbClr val="1DB6BA"/>
    <a:srgbClr val="B95BFF"/>
    <a:srgbClr val="CF2329"/>
    <a:srgbClr val="DB95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54" autoAdjust="0"/>
    <p:restoredTop sz="86352"/>
  </p:normalViewPr>
  <p:slideViewPr>
    <p:cSldViewPr snapToGrid="0">
      <p:cViewPr varScale="1">
        <p:scale>
          <a:sx n="110" d="100"/>
          <a:sy n="110" d="100"/>
        </p:scale>
        <p:origin x="1192" y="176"/>
      </p:cViewPr>
      <p:guideLst/>
    </p:cSldViewPr>
  </p:slideViewPr>
  <p:outlineViewPr>
    <p:cViewPr>
      <p:scale>
        <a:sx n="33" d="100"/>
        <a:sy n="33" d="100"/>
      </p:scale>
      <p:origin x="0" y="-1346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97" d="100"/>
          <a:sy n="97" d="100"/>
        </p:scale>
        <p:origin x="784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tiff>
</file>

<file path=ppt/media/image120.png>
</file>

<file path=ppt/media/image13.tiff>
</file>

<file path=ppt/media/image14.tiff>
</file>

<file path=ppt/media/image15.tiff>
</file>

<file path=ppt/media/image16.png>
</file>

<file path=ppt/media/image2.jpeg>
</file>

<file path=ppt/media/image3.jpeg>
</file>

<file path=ppt/media/image4.jpg>
</file>

<file path=ppt/media/image5.png>
</file>

<file path=ppt/media/image6.pn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CF1363-CC2F-9744-A609-515C0D44A7DA}" type="datetimeFigureOut">
              <a:rPr lang="en-GB" smtClean="0"/>
              <a:t>22/04/2020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F9A474-BE4C-4142-8846-516A043A24C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30876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Note: community population infection process is normalised by the total population (excl. death). </a:t>
            </a:r>
            <a:r>
              <a:rPr lang="en-GB" dirty="0" err="1"/>
              <a:t>Hcw</a:t>
            </a:r>
            <a:r>
              <a:rPr lang="en-GB" dirty="0"/>
              <a:t> population is different as if HCW found infected, hospitalised or dead, it will be remove from the HCW population and its contact will be average out by other HCW.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F9A474-BE4C-4142-8846-516A043A24C4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27461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F9A474-BE4C-4142-8846-516A043A24C4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69926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2830" y="1900220"/>
            <a:ext cx="9144000" cy="1607022"/>
          </a:xfrm>
        </p:spPr>
        <p:txBody>
          <a:bodyPr anchor="b"/>
          <a:lstStyle>
            <a:lvl1pPr algn="l">
              <a:defRPr sz="6000" b="1">
                <a:solidFill>
                  <a:srgbClr val="0B73BA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2830" y="3726110"/>
            <a:ext cx="9144000" cy="883508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66800" y="5670335"/>
            <a:ext cx="10058400" cy="105526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2830" y="214840"/>
            <a:ext cx="2804024" cy="1249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9082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89D6-33BF-471D-B9EB-339D482E7564}" type="datetimeFigureOut">
              <a:rPr lang="en-GB" smtClean="0"/>
              <a:t>22/04/2020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784F1-5136-471E-AB90-B51466060E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482363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89D6-33BF-471D-B9EB-339D482E7564}" type="datetimeFigureOut">
              <a:rPr lang="en-GB" smtClean="0"/>
              <a:t>22/04/2020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784F1-5136-471E-AB90-B51466060E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33015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79931"/>
            <a:ext cx="10515600" cy="906678"/>
          </a:xfrm>
        </p:spPr>
        <p:txBody>
          <a:bodyPr anchor="t">
            <a:normAutofit/>
          </a:bodyPr>
          <a:lstStyle>
            <a:lvl1pPr>
              <a:defRPr sz="4000" b="1">
                <a:solidFill>
                  <a:srgbClr val="0B73BA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46835"/>
            <a:ext cx="10515600" cy="4646461"/>
          </a:xfr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solidFill>
                  <a:srgbClr val="5A6B62"/>
                </a:solidFill>
                <a:latin typeface="+mj-lt"/>
              </a:defRPr>
            </a:lvl2pPr>
            <a:lvl3pPr>
              <a:defRPr>
                <a:solidFill>
                  <a:srgbClr val="5A6B62"/>
                </a:solidFill>
                <a:latin typeface="+mj-lt"/>
              </a:defRPr>
            </a:lvl3pPr>
            <a:lvl4pPr>
              <a:defRPr>
                <a:solidFill>
                  <a:srgbClr val="5A6B62"/>
                </a:solidFill>
                <a:latin typeface="+mj-lt"/>
              </a:defRPr>
            </a:lvl4pPr>
            <a:lvl5pPr>
              <a:defRPr>
                <a:solidFill>
                  <a:srgbClr val="5A6B62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cxnSp>
        <p:nvCxnSpPr>
          <p:cNvPr id="9" name="Straight Connector 8"/>
          <p:cNvCxnSpPr>
            <a:cxnSpLocks/>
          </p:cNvCxnSpPr>
          <p:nvPr userDrawn="1"/>
        </p:nvCxnSpPr>
        <p:spPr>
          <a:xfrm>
            <a:off x="0" y="1224622"/>
            <a:ext cx="12192000" cy="0"/>
          </a:xfrm>
          <a:prstGeom prst="line">
            <a:avLst/>
          </a:prstGeom>
          <a:ln w="38100">
            <a:solidFill>
              <a:srgbClr val="0B73B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F80511F-D2B2-D04F-A126-C923E4484E38}"/>
              </a:ext>
            </a:extLst>
          </p:cNvPr>
          <p:cNvGrpSpPr/>
          <p:nvPr userDrawn="1"/>
        </p:nvGrpSpPr>
        <p:grpSpPr>
          <a:xfrm>
            <a:off x="0" y="6093296"/>
            <a:ext cx="12192000" cy="792088"/>
            <a:chOff x="0" y="6093296"/>
            <a:chExt cx="12192000" cy="792088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85748B5D-24E3-1C49-AE29-44171DCEB2A7}"/>
                </a:ext>
              </a:extLst>
            </p:cNvPr>
            <p:cNvSpPr/>
            <p:nvPr userDrawn="1"/>
          </p:nvSpPr>
          <p:spPr>
            <a:xfrm>
              <a:off x="0" y="6093296"/>
              <a:ext cx="12192000" cy="744552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81BE5F7E-A1E9-3E4B-8EE3-BD01826359D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0" y="6177876"/>
              <a:ext cx="1447800" cy="645063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DAA0EBE5-793F-9B43-A79C-CFD34F9B5AB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550110" y="6245933"/>
              <a:ext cx="576064" cy="576064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6E5EA12-5BEA-C64A-BD15-AD337274EACD}"/>
                </a:ext>
              </a:extLst>
            </p:cNvPr>
            <p:cNvSpPr/>
            <p:nvPr userDrawn="1"/>
          </p:nvSpPr>
          <p:spPr>
            <a:xfrm>
              <a:off x="0" y="6140832"/>
              <a:ext cx="12192000" cy="744552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2534017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2212" y="5693333"/>
            <a:ext cx="10058400" cy="105526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A906884D-C64E-124F-BF43-BFCD19F983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2830" y="1900220"/>
            <a:ext cx="9144000" cy="1607022"/>
          </a:xfrm>
        </p:spPr>
        <p:txBody>
          <a:bodyPr anchor="b"/>
          <a:lstStyle>
            <a:lvl1pPr algn="l">
              <a:defRPr sz="6000" b="1">
                <a:solidFill>
                  <a:srgbClr val="0B73BA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B40CB372-3817-214A-9A34-66D3BA4BA6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2830" y="3726110"/>
            <a:ext cx="9144000" cy="883508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001555F-C7A7-1347-978F-0C4F16A5083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2830" y="214840"/>
            <a:ext cx="2804024" cy="1249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5009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8C3645F5-4CEF-0E48-92EB-6090DC2EE9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9931"/>
            <a:ext cx="10515600" cy="906678"/>
          </a:xfrm>
        </p:spPr>
        <p:txBody>
          <a:bodyPr anchor="t">
            <a:normAutofit/>
          </a:bodyPr>
          <a:lstStyle>
            <a:lvl1pPr>
              <a:defRPr sz="4000" b="1">
                <a:solidFill>
                  <a:srgbClr val="0B73BA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C7B1857-C58E-2349-B4B0-049DFBE05199}"/>
              </a:ext>
            </a:extLst>
          </p:cNvPr>
          <p:cNvCxnSpPr>
            <a:cxnSpLocks/>
          </p:cNvCxnSpPr>
          <p:nvPr userDrawn="1"/>
        </p:nvCxnSpPr>
        <p:spPr>
          <a:xfrm>
            <a:off x="0" y="1224622"/>
            <a:ext cx="12192000" cy="0"/>
          </a:xfrm>
          <a:prstGeom prst="line">
            <a:avLst/>
          </a:prstGeom>
          <a:ln w="38100">
            <a:solidFill>
              <a:srgbClr val="0B73B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4CC1A88-F879-9646-8DB7-53D4BA780AC0}"/>
              </a:ext>
            </a:extLst>
          </p:cNvPr>
          <p:cNvGrpSpPr/>
          <p:nvPr userDrawn="1"/>
        </p:nvGrpSpPr>
        <p:grpSpPr>
          <a:xfrm>
            <a:off x="0" y="6093296"/>
            <a:ext cx="12192000" cy="792088"/>
            <a:chOff x="0" y="6093296"/>
            <a:chExt cx="12192000" cy="792088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997C1A6-C96C-5C47-83D1-AF926E01B756}"/>
                </a:ext>
              </a:extLst>
            </p:cNvPr>
            <p:cNvSpPr/>
            <p:nvPr userDrawn="1"/>
          </p:nvSpPr>
          <p:spPr>
            <a:xfrm>
              <a:off x="0" y="6093296"/>
              <a:ext cx="12192000" cy="744552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61118B6D-6D57-8148-BC20-D0435273175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0" y="6177876"/>
              <a:ext cx="1447800" cy="645063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11BAF0A2-06AB-DC4E-A52B-B14CDB9046F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550110" y="6245933"/>
              <a:ext cx="576064" cy="576064"/>
            </a:xfrm>
            <a:prstGeom prst="rect">
              <a:avLst/>
            </a:prstGeom>
          </p:spPr>
        </p:pic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5F65DC8-ED90-8C4D-9C1B-3E5151CA2140}"/>
                </a:ext>
              </a:extLst>
            </p:cNvPr>
            <p:cNvSpPr/>
            <p:nvPr userDrawn="1"/>
          </p:nvSpPr>
          <p:spPr>
            <a:xfrm>
              <a:off x="0" y="6140832"/>
              <a:ext cx="12192000" cy="744552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8456" y="1446835"/>
            <a:ext cx="5161344" cy="4730128"/>
          </a:xfrm>
        </p:spPr>
        <p:txBody>
          <a:bodyPr/>
          <a:lstStyle>
            <a:lvl2pPr>
              <a:defRPr>
                <a:solidFill>
                  <a:srgbClr val="5A6B62"/>
                </a:solidFill>
              </a:defRPr>
            </a:lvl2pPr>
            <a:lvl3pPr>
              <a:defRPr>
                <a:solidFill>
                  <a:srgbClr val="5A6B62"/>
                </a:solidFill>
              </a:defRPr>
            </a:lvl3pPr>
            <a:lvl4pPr>
              <a:defRPr>
                <a:solidFill>
                  <a:srgbClr val="5A6B62"/>
                </a:solidFill>
              </a:defRPr>
            </a:lvl4pPr>
            <a:lvl5pPr>
              <a:defRPr>
                <a:solidFill>
                  <a:srgbClr val="5A6B6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2456" y="1446835"/>
            <a:ext cx="5161344" cy="4730128"/>
          </a:xfrm>
        </p:spPr>
        <p:txBody>
          <a:bodyPr/>
          <a:lstStyle>
            <a:lvl2pPr>
              <a:defRPr>
                <a:solidFill>
                  <a:srgbClr val="5A6B62"/>
                </a:solidFill>
              </a:defRPr>
            </a:lvl2pPr>
            <a:lvl3pPr>
              <a:defRPr>
                <a:solidFill>
                  <a:srgbClr val="5A6B62"/>
                </a:solidFill>
              </a:defRPr>
            </a:lvl3pPr>
            <a:lvl4pPr>
              <a:defRPr>
                <a:solidFill>
                  <a:srgbClr val="5A6B62"/>
                </a:solidFill>
              </a:defRPr>
            </a:lvl4pPr>
            <a:lvl5pPr>
              <a:defRPr>
                <a:solidFill>
                  <a:srgbClr val="5A6B6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055837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391794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0B73BA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391794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0B73BA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0988FCCA-5DDE-3449-975A-D54B04638D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9931"/>
            <a:ext cx="10515600" cy="906678"/>
          </a:xfrm>
        </p:spPr>
        <p:txBody>
          <a:bodyPr anchor="t">
            <a:normAutofit/>
          </a:bodyPr>
          <a:lstStyle>
            <a:lvl1pPr>
              <a:defRPr sz="4000" b="1">
                <a:solidFill>
                  <a:srgbClr val="0B73BA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851D69F-4F87-1E4D-BD91-CE6FCF6743B1}"/>
              </a:ext>
            </a:extLst>
          </p:cNvPr>
          <p:cNvCxnSpPr>
            <a:cxnSpLocks/>
          </p:cNvCxnSpPr>
          <p:nvPr userDrawn="1"/>
        </p:nvCxnSpPr>
        <p:spPr>
          <a:xfrm>
            <a:off x="0" y="1224622"/>
            <a:ext cx="12192000" cy="0"/>
          </a:xfrm>
          <a:prstGeom prst="line">
            <a:avLst/>
          </a:prstGeom>
          <a:ln w="38100">
            <a:solidFill>
              <a:srgbClr val="0B73B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7A6A90F-575C-B945-91A3-0EF2DD1E2445}"/>
              </a:ext>
            </a:extLst>
          </p:cNvPr>
          <p:cNvGrpSpPr/>
          <p:nvPr userDrawn="1"/>
        </p:nvGrpSpPr>
        <p:grpSpPr>
          <a:xfrm>
            <a:off x="0" y="6093296"/>
            <a:ext cx="12192000" cy="792088"/>
            <a:chOff x="0" y="6093296"/>
            <a:chExt cx="12192000" cy="792088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FAE7284-E4F0-1E4D-B12D-26D4C8602714}"/>
                </a:ext>
              </a:extLst>
            </p:cNvPr>
            <p:cNvSpPr/>
            <p:nvPr userDrawn="1"/>
          </p:nvSpPr>
          <p:spPr>
            <a:xfrm>
              <a:off x="0" y="6093296"/>
              <a:ext cx="12192000" cy="744552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037E0E07-30B6-B645-A0EA-42C817DE352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0" y="6177876"/>
              <a:ext cx="1447800" cy="645063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96FEE371-F2A7-B14C-AE22-18C82E99561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550110" y="6245933"/>
              <a:ext cx="576064" cy="576064"/>
            </a:xfrm>
            <a:prstGeom prst="rect">
              <a:avLst/>
            </a:prstGeom>
          </p:spPr>
        </p:pic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077A379-F56B-6F47-888D-F717F7A83281}"/>
                </a:ext>
              </a:extLst>
            </p:cNvPr>
            <p:cNvSpPr/>
            <p:nvPr userDrawn="1"/>
          </p:nvSpPr>
          <p:spPr>
            <a:xfrm>
              <a:off x="0" y="6140832"/>
              <a:ext cx="12192000" cy="744552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215706"/>
            <a:ext cx="5157787" cy="3973957"/>
          </a:xfrm>
        </p:spPr>
        <p:txBody>
          <a:bodyPr/>
          <a:lstStyle>
            <a:lvl2pPr>
              <a:defRPr>
                <a:solidFill>
                  <a:srgbClr val="5A6B62"/>
                </a:solidFill>
              </a:defRPr>
            </a:lvl2pPr>
            <a:lvl3pPr>
              <a:defRPr>
                <a:solidFill>
                  <a:srgbClr val="5A6B62"/>
                </a:solidFill>
              </a:defRPr>
            </a:lvl3pPr>
            <a:lvl4pPr>
              <a:defRPr>
                <a:solidFill>
                  <a:srgbClr val="5A6B62"/>
                </a:solidFill>
              </a:defRPr>
            </a:lvl4pPr>
            <a:lvl5pPr>
              <a:defRPr>
                <a:solidFill>
                  <a:srgbClr val="5A6B6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215706"/>
            <a:ext cx="5183188" cy="3973957"/>
          </a:xfrm>
        </p:spPr>
        <p:txBody>
          <a:bodyPr/>
          <a:lstStyle>
            <a:lvl2pPr>
              <a:defRPr>
                <a:solidFill>
                  <a:srgbClr val="5A6B62"/>
                </a:solidFill>
              </a:defRPr>
            </a:lvl2pPr>
            <a:lvl3pPr>
              <a:defRPr>
                <a:solidFill>
                  <a:srgbClr val="5A6B62"/>
                </a:solidFill>
              </a:defRPr>
            </a:lvl3pPr>
            <a:lvl4pPr>
              <a:defRPr>
                <a:solidFill>
                  <a:srgbClr val="5A6B62"/>
                </a:solidFill>
              </a:defRPr>
            </a:lvl4pPr>
            <a:lvl5pPr>
              <a:defRPr>
                <a:solidFill>
                  <a:srgbClr val="5A6B6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835660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B4745701-5597-9C4D-BF6C-28CF19EA9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9931"/>
            <a:ext cx="10515600" cy="906678"/>
          </a:xfrm>
        </p:spPr>
        <p:txBody>
          <a:bodyPr anchor="t">
            <a:normAutofit/>
          </a:bodyPr>
          <a:lstStyle>
            <a:lvl1pPr>
              <a:defRPr sz="4000" b="1">
                <a:solidFill>
                  <a:srgbClr val="0B73BA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72FE4493-75B9-3640-B56A-15FAD77141AC}"/>
              </a:ext>
            </a:extLst>
          </p:cNvPr>
          <p:cNvGrpSpPr/>
          <p:nvPr userDrawn="1"/>
        </p:nvGrpSpPr>
        <p:grpSpPr>
          <a:xfrm>
            <a:off x="0" y="6093296"/>
            <a:ext cx="12192000" cy="792088"/>
            <a:chOff x="0" y="6093296"/>
            <a:chExt cx="12192000" cy="792088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6B62968-E15A-E140-9BED-AB268367BB7E}"/>
                </a:ext>
              </a:extLst>
            </p:cNvPr>
            <p:cNvSpPr/>
            <p:nvPr userDrawn="1"/>
          </p:nvSpPr>
          <p:spPr>
            <a:xfrm>
              <a:off x="0" y="6093296"/>
              <a:ext cx="12192000" cy="744552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93A2176E-D952-A54B-940D-43BED50FA14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0" y="6177876"/>
              <a:ext cx="1447800" cy="645063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884D7824-90F9-4B4C-B948-62976861F73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550110" y="6245933"/>
              <a:ext cx="576064" cy="576064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F6FD88F-CF66-8B44-8E7C-BF191A9E6E5F}"/>
                </a:ext>
              </a:extLst>
            </p:cNvPr>
            <p:cNvSpPr/>
            <p:nvPr userDrawn="1"/>
          </p:nvSpPr>
          <p:spPr>
            <a:xfrm>
              <a:off x="0" y="6140832"/>
              <a:ext cx="12192000" cy="744552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19916663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0AECD8E8-7415-F641-B70F-CF33504CF2BB}"/>
              </a:ext>
            </a:extLst>
          </p:cNvPr>
          <p:cNvGrpSpPr/>
          <p:nvPr userDrawn="1"/>
        </p:nvGrpSpPr>
        <p:grpSpPr>
          <a:xfrm>
            <a:off x="0" y="6093296"/>
            <a:ext cx="12192000" cy="792088"/>
            <a:chOff x="0" y="6093296"/>
            <a:chExt cx="12192000" cy="792088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9ED1B1C-7678-FF41-AC51-C381FAF5C651}"/>
                </a:ext>
              </a:extLst>
            </p:cNvPr>
            <p:cNvSpPr/>
            <p:nvPr userDrawn="1"/>
          </p:nvSpPr>
          <p:spPr>
            <a:xfrm>
              <a:off x="0" y="6093296"/>
              <a:ext cx="12192000" cy="744552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7EB4BFA-A40F-794C-8757-D6256872F45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0" y="6177876"/>
              <a:ext cx="1447800" cy="645063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E27B8120-B5A4-C048-8B9C-9DB37F4FD60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550110" y="6245933"/>
              <a:ext cx="576064" cy="576064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9583D66-DED8-A946-862D-41E3F69F03AF}"/>
                </a:ext>
              </a:extLst>
            </p:cNvPr>
            <p:cNvSpPr/>
            <p:nvPr userDrawn="1"/>
          </p:nvSpPr>
          <p:spPr>
            <a:xfrm>
              <a:off x="0" y="6140832"/>
              <a:ext cx="12192000" cy="744552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17627770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89D6-33BF-471D-B9EB-339D482E7564}" type="datetimeFigureOut">
              <a:rPr lang="en-GB" smtClean="0"/>
              <a:t>22/04/2020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784F1-5136-471E-AB90-B51466060E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50600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89D6-33BF-471D-B9EB-339D482E7564}" type="datetimeFigureOut">
              <a:rPr lang="en-GB" smtClean="0"/>
              <a:t>22/04/2020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784F1-5136-471E-AB90-B51466060E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49339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4F89D6-33BF-471D-B9EB-339D482E7564}" type="datetimeFigureOut">
              <a:rPr lang="en-GB" smtClean="0"/>
              <a:t>22/04/2020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3784F1-5136-471E-AB90-B51466060E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2487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j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www.ecdc.europa.eu/sites/default/files/documents/RRA-seventh-update-Outbreak-of-coronavirus-disease-COVID-19.pdf" TargetMode="External"/><Relationship Id="rId4" Type="http://schemas.openxmlformats.org/officeDocument/2006/relationships/hyperlink" Target="https://www.icnarc.org/Our-Audit/Audits/Cmp/Reports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0.png"/><Relationship Id="rId5" Type="http://schemas.openxmlformats.org/officeDocument/2006/relationships/image" Target="../media/image12.tiff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4247F17-8148-8444-BDFD-1E9FE4EE2D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2829" y="1900220"/>
            <a:ext cx="9556671" cy="1607022"/>
          </a:xfrm>
        </p:spPr>
        <p:txBody>
          <a:bodyPr>
            <a:normAutofit/>
          </a:bodyPr>
          <a:lstStyle/>
          <a:p>
            <a:r>
              <a:rPr lang="en-GB" sz="4400" dirty="0"/>
              <a:t>Modelling COVID-19 spread in Scotland: </a:t>
            </a:r>
            <a:r>
              <a:rPr lang="en-GB" sz="4400" dirty="0" err="1"/>
              <a:t>covid-eeraModel</a:t>
            </a:r>
            <a:r>
              <a:rPr lang="en-GB" sz="4400" dirty="0"/>
              <a:t> version 0.3.2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09151331-57C4-0447-82F6-7336E9F26F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2830" y="3726109"/>
            <a:ext cx="7632802" cy="1929623"/>
          </a:xfrm>
        </p:spPr>
        <p:txBody>
          <a:bodyPr>
            <a:normAutofit/>
          </a:bodyPr>
          <a:lstStyle/>
          <a:p>
            <a:r>
              <a:rPr lang="en-GB" sz="3200" u="sng" dirty="0"/>
              <a:t>T. Porphyre</a:t>
            </a:r>
            <a:endParaRPr lang="en-GB" u="sng" baseline="30000" dirty="0"/>
          </a:p>
          <a:p>
            <a:r>
              <a:rPr lang="en-GB" dirty="0"/>
              <a:t>The Roslin Institute, University of Edinburgh</a:t>
            </a:r>
          </a:p>
          <a:p>
            <a:r>
              <a:rPr lang="en-GB" dirty="0"/>
              <a:t>Scotland’s Centre of Expertise on Animal Disease Outbreaks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889830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31F736-EE54-C747-BD03-13E18094E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Current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3BB279-043F-3140-9AF5-2C32F15398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6936" y="1478919"/>
            <a:ext cx="10996863" cy="4646461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What is the probability of infection given contact for HCW and general population?</a:t>
            </a:r>
          </a:p>
          <a:p>
            <a:endParaRPr lang="en-GB" dirty="0"/>
          </a:p>
          <a:p>
            <a:r>
              <a:rPr lang="en-GB" dirty="0"/>
              <a:t>What was/is the level of compliance for social distancing and quarantine measure?</a:t>
            </a:r>
          </a:p>
          <a:p>
            <a:endParaRPr lang="en-GB" dirty="0"/>
          </a:p>
          <a:p>
            <a:r>
              <a:rPr lang="en-GB" dirty="0"/>
              <a:t>When was the first introduction? And how many introduction?</a:t>
            </a:r>
          </a:p>
          <a:p>
            <a:endParaRPr lang="en-GB" dirty="0"/>
          </a:p>
          <a:p>
            <a:r>
              <a:rPr lang="en-GB" dirty="0"/>
              <a:t>What is the current level of community infection in the population?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What is the relative risk of death due to COVID for frail cases vs non-frail?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630693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7089230-7645-F248-99CE-65B406B26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Modelling framework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DAFCFD91-185B-B34E-B71F-DDBDA184C5B7}"/>
                  </a:ext>
                </a:extLst>
              </p:cNvPr>
              <p:cNvSpPr txBox="1"/>
              <p:nvPr/>
            </p:nvSpPr>
            <p:spPr>
              <a:xfrm>
                <a:off x="22986" y="2896469"/>
                <a:ext cx="5282911" cy="3985706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GB" sz="1100" dirty="0"/>
                  <a:t>T</a:t>
                </a:r>
                <a:r>
                  <a:rPr lang="en-GB" sz="1100" baseline="-25000" dirty="0" err="1"/>
                  <a:t>lat</a:t>
                </a:r>
                <a:r>
                  <a:rPr lang="en-GB" sz="1100" dirty="0"/>
                  <a:t>: mean latent period</a:t>
                </a:r>
              </a:p>
              <a:p>
                <a:r>
                  <a:rPr lang="en-GB" sz="1100" dirty="0" err="1"/>
                  <a:t>T</a:t>
                </a:r>
                <a:r>
                  <a:rPr lang="en-GB" sz="1100" baseline="-25000" dirty="0" err="1"/>
                  <a:t>inf</a:t>
                </a:r>
                <a:r>
                  <a:rPr lang="en-GB" sz="1100" dirty="0"/>
                  <a:t> : mean asymptomatic period</a:t>
                </a:r>
              </a:p>
              <a:p>
                <a:r>
                  <a:rPr lang="en-GB" sz="1100" dirty="0" err="1"/>
                  <a:t>T</a:t>
                </a:r>
                <a:r>
                  <a:rPr lang="en-GB" sz="1050" baseline="-25000" dirty="0" err="1"/>
                  <a:t>sym</a:t>
                </a:r>
                <a:r>
                  <a:rPr lang="en-GB" sz="1100" dirty="0"/>
                  <a:t>: mean symptomatic period prior hospitalization</a:t>
                </a:r>
              </a:p>
              <a:p>
                <a:r>
                  <a:rPr lang="en-GB" sz="1100" dirty="0" err="1"/>
                  <a:t>T</a:t>
                </a:r>
                <a:r>
                  <a:rPr lang="en-GB" sz="1100" baseline="-25000" dirty="0" err="1"/>
                  <a:t>hos</a:t>
                </a:r>
                <a:r>
                  <a:rPr lang="en-GB" sz="1100" dirty="0"/>
                  <a:t>: mean hospitalisation stay</a:t>
                </a:r>
              </a:p>
              <a:p>
                <a:r>
                  <a:rPr lang="en-GB" sz="1100" dirty="0" err="1"/>
                  <a:t>T</a:t>
                </a:r>
                <a:r>
                  <a:rPr lang="en-GB" sz="1100" baseline="-25000" dirty="0" err="1"/>
                  <a:t>rec</a:t>
                </a:r>
                <a:r>
                  <a:rPr lang="en-GB" sz="1100" dirty="0"/>
                  <a:t> : mean time to recovery if symptomatic infection</a:t>
                </a:r>
              </a:p>
              <a:p>
                <a14:m>
                  <m:oMath xmlns:m="http://schemas.openxmlformats.org/officeDocument/2006/math">
                    <m:r>
                      <a:rPr lang="en-GB" sz="11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  <m:d>
                      <m:dPr>
                        <m:ctrlPr>
                          <a:rPr lang="en-GB" sz="11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11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GB" sz="11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lang="en-GB" sz="1100" dirty="0"/>
                  <a:t> background transmission prior lock down</a:t>
                </a:r>
              </a:p>
              <a:p>
                <a:r>
                  <a:rPr lang="en-GB" sz="1100" dirty="0"/>
                  <a:t>𝚲(</a:t>
                </a:r>
                <a:r>
                  <a:rPr lang="en-GB" sz="1100" dirty="0" err="1"/>
                  <a:t>a,t,d,q</a:t>
                </a:r>
                <a:r>
                  <a:rPr lang="en-GB" sz="1100" dirty="0"/>
                  <a:t>): age-dependent infection rate (function of time and efficacy/compliance of control activities)</a:t>
                </a:r>
              </a:p>
              <a:p>
                <a:r>
                  <a:rPr lang="en-GB" sz="1100" dirty="0"/>
                  <a:t>p</a:t>
                </a:r>
                <a:r>
                  <a:rPr lang="en-GB" sz="1100" baseline="-25000" dirty="0"/>
                  <a:t>i</a:t>
                </a:r>
                <a:r>
                  <a:rPr lang="en-GB" sz="1100" dirty="0"/>
                  <a:t>: probability of infection given contact when </a:t>
                </a:r>
                <a14:m>
                  <m:oMath xmlns:m="http://schemas.openxmlformats.org/officeDocument/2006/math">
                    <m:r>
                      <a:rPr lang="en-GB" sz="11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𝑎</m:t>
                    </m:r>
                    <m:r>
                      <a:rPr lang="en-GB" sz="11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  <m:r>
                      <a:rPr lang="en-GB" sz="11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h𝑐𝑤</m:t>
                    </m:r>
                  </m:oMath>
                </a14:m>
                <a:endParaRPr lang="en-GB" sz="1100" dirty="0"/>
              </a:p>
              <a:p>
                <a:r>
                  <a:rPr lang="en-GB" sz="1100" dirty="0" err="1"/>
                  <a:t>p</a:t>
                </a:r>
                <a:r>
                  <a:rPr lang="en-GB" sz="1100" baseline="-25000" dirty="0" err="1"/>
                  <a:t>hcw</a:t>
                </a:r>
                <a:r>
                  <a:rPr lang="en-GB" sz="1100" dirty="0"/>
                  <a:t>: probability of infection given contact when </a:t>
                </a:r>
                <a14:m>
                  <m:oMath xmlns:m="http://schemas.openxmlformats.org/officeDocument/2006/math">
                    <m:r>
                      <a:rPr lang="en-GB" sz="11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𝑎</m:t>
                    </m:r>
                    <m:r>
                      <a:rPr lang="en-GB" sz="11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GB" sz="11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h𝑐𝑤</m:t>
                    </m:r>
                  </m:oMath>
                </a14:m>
                <a:endParaRPr lang="en-GB" sz="1100" dirty="0"/>
              </a:p>
              <a:p>
                <a:r>
                  <a:rPr lang="en-GB" sz="1100" dirty="0"/>
                  <a:t>c(</a:t>
                </a:r>
                <a:r>
                  <a:rPr lang="en-GB" sz="1100" dirty="0" err="1"/>
                  <a:t>a,j|t,d,q</a:t>
                </a:r>
                <a:r>
                  <a:rPr lang="en-GB" sz="1100" dirty="0"/>
                  <a:t>): average number of contacts between age groups given control strategy and their efficacy/compliance when </a:t>
                </a:r>
                <a14:m>
                  <m:oMath xmlns:m="http://schemas.openxmlformats.org/officeDocument/2006/math">
                    <m:r>
                      <a:rPr lang="en-GB" sz="11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𝑎</m:t>
                    </m:r>
                    <m:r>
                      <a:rPr lang="en-GB" sz="11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  <m:r>
                      <a:rPr lang="en-GB" sz="11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h𝑐𝑤</m:t>
                    </m:r>
                  </m:oMath>
                </a14:m>
                <a:endParaRPr lang="en-GB" sz="1100" dirty="0"/>
              </a:p>
              <a:p>
                <a:r>
                  <a:rPr lang="en-GB" sz="1100" dirty="0" err="1"/>
                  <a:t>c</a:t>
                </a:r>
                <a:r>
                  <a:rPr lang="en-GB" sz="1100" baseline="-25000" dirty="0" err="1"/>
                  <a:t>hcw</a:t>
                </a:r>
                <a:r>
                  <a:rPr lang="en-GB" sz="1100" dirty="0"/>
                  <a:t>: mean number of HCW-patient contacts per day</a:t>
                </a:r>
              </a:p>
              <a:p>
                <a:r>
                  <a:rPr lang="en-GB" sz="1100" dirty="0"/>
                  <a:t>p</a:t>
                </a:r>
                <a:r>
                  <a:rPr lang="en-GB" sz="1100" baseline="-25000" dirty="0" err="1"/>
                  <a:t>s</a:t>
                </a:r>
                <a:r>
                  <a:rPr lang="en-GB" sz="1100" dirty="0"/>
                  <a:t>(a): age-dependent probability of developing symptoms</a:t>
                </a:r>
              </a:p>
              <a:p>
                <a:r>
                  <a:rPr lang="en-GB" sz="1100" dirty="0" err="1"/>
                  <a:t>p</a:t>
                </a:r>
                <a:r>
                  <a:rPr lang="en-GB" sz="1100" baseline="-25000" dirty="0" err="1"/>
                  <a:t>h</a:t>
                </a:r>
                <a:r>
                  <a:rPr lang="en-GB" sz="1100" dirty="0"/>
                  <a:t>(a): age-dependent probability of hospitalisation if case</a:t>
                </a:r>
              </a:p>
              <a:p>
                <a:r>
                  <a:rPr lang="en-GB" sz="1100" dirty="0"/>
                  <a:t>p(</a:t>
                </a:r>
                <a:r>
                  <a:rPr lang="en-GB" sz="1100" dirty="0" err="1"/>
                  <a:t>d|h,a</a:t>
                </a:r>
                <a:r>
                  <a:rPr lang="en-GB" sz="1100" dirty="0"/>
                  <a:t>): age-dependent probability of death given hospitalisation, p(</a:t>
                </a:r>
                <a:r>
                  <a:rPr lang="en-GB" sz="1100" dirty="0" err="1"/>
                  <a:t>d|h,a</a:t>
                </a:r>
                <a:r>
                  <a:rPr lang="en-GB" sz="1100" dirty="0"/>
                  <a:t>) = </a:t>
                </a:r>
                <a:r>
                  <a:rPr lang="en-GB" sz="1100" dirty="0" err="1"/>
                  <a:t>cfr</a:t>
                </a:r>
                <a:r>
                  <a:rPr lang="en-GB" sz="1100" dirty="0"/>
                  <a:t>(a)/ </a:t>
                </a:r>
                <a:r>
                  <a:rPr lang="en-GB" sz="1100" dirty="0" err="1"/>
                  <a:t>p</a:t>
                </a:r>
                <a:r>
                  <a:rPr lang="en-GB" sz="1100" baseline="-25000" dirty="0" err="1"/>
                  <a:t>h</a:t>
                </a:r>
                <a:r>
                  <a:rPr lang="en-GB" sz="1100" dirty="0"/>
                  <a:t>(a)</a:t>
                </a:r>
              </a:p>
              <a:p>
                <a:r>
                  <a:rPr lang="en-GB" sz="1100" dirty="0" err="1"/>
                  <a:t>cfr</a:t>
                </a:r>
                <a:r>
                  <a:rPr lang="en-GB" sz="1100" dirty="0"/>
                  <a:t>(a): age-dependent case fatality ratio</a:t>
                </a:r>
              </a:p>
              <a:p>
                <a:r>
                  <a:rPr lang="en-GB" sz="1100" dirty="0"/>
                  <a:t>p</a:t>
                </a:r>
                <a:r>
                  <a:rPr lang="en-GB" sz="1100" baseline="-25000" dirty="0"/>
                  <a:t>f</a:t>
                </a:r>
                <a:r>
                  <a:rPr lang="en-GB" sz="1100" dirty="0"/>
                  <a:t>(a): age-dependent probability of being at high and very high frailty score</a:t>
                </a:r>
              </a:p>
              <a:p>
                <a:r>
                  <a:rPr lang="en-GB" sz="1100" dirty="0" err="1"/>
                  <a:t>RRdc</a:t>
                </a:r>
                <a:r>
                  <a:rPr lang="en-GB" sz="1100" dirty="0"/>
                  <a:t>: death rate ratio of infected frail individuals vs infected non-frail individuals in community</a:t>
                </a:r>
              </a:p>
              <a:p>
                <a:r>
                  <a:rPr lang="en-GB" sz="1100" dirty="0" err="1"/>
                  <a:t>RRdh</a:t>
                </a:r>
                <a:r>
                  <a:rPr lang="en-GB" sz="1100" dirty="0"/>
                  <a:t>: death rate ratio of infected frail individuals vs infected non-frail individuals in hospital</a:t>
                </a:r>
              </a:p>
              <a:p>
                <a:r>
                  <a:rPr lang="en-GB" sz="1100" dirty="0" err="1"/>
                  <a:t>RRh</a:t>
                </a:r>
                <a:r>
                  <a:rPr lang="en-GB" sz="1100" dirty="0"/>
                  <a:t>: hospitalisation rate ratio of infected frail individuals vs infected non-frail individuals</a:t>
                </a:r>
              </a:p>
            </p:txBody>
          </p:sp>
        </mc:Choice>
        <mc:Fallback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DAFCFD91-185B-B34E-B71F-DDBDA184C5B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986" y="2896469"/>
                <a:ext cx="5282911" cy="398570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2" name="Group 41">
            <a:extLst>
              <a:ext uri="{FF2B5EF4-FFF2-40B4-BE49-F238E27FC236}">
                <a16:creationId xmlns:a16="http://schemas.microsoft.com/office/drawing/2014/main" id="{B3DAC065-D332-824D-A9F9-B7E11B390AEB}"/>
              </a:ext>
            </a:extLst>
          </p:cNvPr>
          <p:cNvGrpSpPr/>
          <p:nvPr/>
        </p:nvGrpSpPr>
        <p:grpSpPr>
          <a:xfrm>
            <a:off x="2499674" y="164153"/>
            <a:ext cx="9264672" cy="4399442"/>
            <a:chOff x="816977" y="821418"/>
            <a:chExt cx="9264672" cy="4399442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8A43547D-918B-FE44-BE30-7ED88EBDEF19}"/>
                </a:ext>
              </a:extLst>
            </p:cNvPr>
            <p:cNvSpPr/>
            <p:nvPr/>
          </p:nvSpPr>
          <p:spPr>
            <a:xfrm>
              <a:off x="816977" y="2625139"/>
              <a:ext cx="792000" cy="792000"/>
            </a:xfrm>
            <a:prstGeom prst="ellipse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solidFill>
                    <a:schemeClr val="tx1"/>
                  </a:solidFill>
                </a:rPr>
                <a:t>S</a:t>
              </a:r>
              <a:r>
                <a:rPr lang="en-GB" baseline="30000" dirty="0">
                  <a:solidFill>
                    <a:schemeClr val="tx1"/>
                  </a:solidFill>
                </a:rPr>
                <a:t>a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7F33C798-B235-6C49-AECF-DA4C87E5AE9C}"/>
                </a:ext>
              </a:extLst>
            </p:cNvPr>
            <p:cNvSpPr/>
            <p:nvPr/>
          </p:nvSpPr>
          <p:spPr>
            <a:xfrm>
              <a:off x="2935145" y="2625286"/>
              <a:ext cx="792000" cy="792000"/>
            </a:xfrm>
            <a:prstGeom prst="ellipse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 err="1">
                  <a:solidFill>
                    <a:schemeClr val="tx1"/>
                  </a:solidFill>
                </a:rPr>
                <a:t>E</a:t>
              </a:r>
              <a:r>
                <a:rPr lang="en-GB" baseline="30000" dirty="0" err="1">
                  <a:solidFill>
                    <a:schemeClr val="tx1"/>
                  </a:solidFill>
                </a:rPr>
                <a:t>a</a:t>
              </a:r>
              <a:endParaRPr lang="en-GB" dirty="0">
                <a:solidFill>
                  <a:schemeClr val="tx1"/>
                </a:solidFill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29EC2A88-DE33-704F-BD67-0F3BEE8E334B}"/>
                </a:ext>
              </a:extLst>
            </p:cNvPr>
            <p:cNvSpPr/>
            <p:nvPr/>
          </p:nvSpPr>
          <p:spPr>
            <a:xfrm>
              <a:off x="5053313" y="2625139"/>
              <a:ext cx="792000" cy="792000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 err="1">
                  <a:solidFill>
                    <a:schemeClr val="tx1"/>
                  </a:solidFill>
                </a:rPr>
                <a:t>I</a:t>
              </a:r>
              <a:r>
                <a:rPr lang="en-GB" baseline="30000" dirty="0" err="1">
                  <a:solidFill>
                    <a:schemeClr val="tx1"/>
                  </a:solidFill>
                </a:rPr>
                <a:t>a</a:t>
              </a:r>
              <a:endParaRPr lang="en-GB" dirty="0">
                <a:solidFill>
                  <a:schemeClr val="tx1"/>
                </a:solidFill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80D4AAD2-C718-794E-970B-FB6EDBF2B204}"/>
                </a:ext>
              </a:extLst>
            </p:cNvPr>
            <p:cNvSpPr/>
            <p:nvPr/>
          </p:nvSpPr>
          <p:spPr>
            <a:xfrm>
              <a:off x="7171481" y="2625139"/>
              <a:ext cx="792000" cy="7920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solidFill>
                    <a:schemeClr val="tx1"/>
                  </a:solidFill>
                </a:rPr>
                <a:t>I</a:t>
              </a:r>
              <a:r>
                <a:rPr lang="en-GB" baseline="-25000" dirty="0">
                  <a:solidFill>
                    <a:schemeClr val="tx1"/>
                  </a:solidFill>
                </a:rPr>
                <a:t>s</a:t>
              </a:r>
              <a:r>
                <a:rPr lang="en-GB" baseline="30000" dirty="0">
                  <a:solidFill>
                    <a:schemeClr val="tx1"/>
                  </a:solidFill>
                </a:rPr>
                <a:t>a</a:t>
              </a:r>
              <a:endParaRPr lang="en-GB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22B7122-7222-1A47-AF03-11DCD1EE98D5}"/>
                </a:ext>
              </a:extLst>
            </p:cNvPr>
            <p:cNvSpPr/>
            <p:nvPr/>
          </p:nvSpPr>
          <p:spPr>
            <a:xfrm>
              <a:off x="9289649" y="2625139"/>
              <a:ext cx="792000" cy="792000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H</a:t>
              </a:r>
              <a:r>
                <a:rPr lang="en-GB" baseline="30000" dirty="0"/>
                <a:t>a</a:t>
              </a:r>
              <a:endParaRPr lang="en-GB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7B283209-9FF5-AC49-B428-94EE533E7AB4}"/>
                </a:ext>
              </a:extLst>
            </p:cNvPr>
            <p:cNvSpPr/>
            <p:nvPr/>
          </p:nvSpPr>
          <p:spPr>
            <a:xfrm>
              <a:off x="7171481" y="821418"/>
              <a:ext cx="792000" cy="7920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solidFill>
                    <a:schemeClr val="tx1"/>
                  </a:solidFill>
                </a:rPr>
                <a:t>R</a:t>
              </a:r>
              <a:r>
                <a:rPr lang="en-GB" baseline="30000" dirty="0">
                  <a:solidFill>
                    <a:schemeClr val="tx1"/>
                  </a:solidFill>
                </a:rPr>
                <a:t>a</a:t>
              </a:r>
              <a:endParaRPr lang="en-GB" dirty="0">
                <a:solidFill>
                  <a:schemeClr val="tx1"/>
                </a:solidFill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5664518-1F23-3C47-A014-4AC531B5DC17}"/>
                </a:ext>
              </a:extLst>
            </p:cNvPr>
            <p:cNvSpPr/>
            <p:nvPr/>
          </p:nvSpPr>
          <p:spPr>
            <a:xfrm>
              <a:off x="7171481" y="4428860"/>
              <a:ext cx="792000" cy="792000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D</a:t>
              </a:r>
              <a:r>
                <a:rPr lang="en-GB" baseline="30000" dirty="0"/>
                <a:t>a</a:t>
              </a:r>
              <a:endParaRPr lang="en-GB" dirty="0"/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B3CBF326-61F1-824B-B20B-8406044990AB}"/>
                </a:ext>
              </a:extLst>
            </p:cNvPr>
            <p:cNvCxnSpPr>
              <a:stCxn id="6" idx="6"/>
              <a:endCxn id="7" idx="2"/>
            </p:cNvCxnSpPr>
            <p:nvPr/>
          </p:nvCxnSpPr>
          <p:spPr>
            <a:xfrm>
              <a:off x="1608977" y="3021139"/>
              <a:ext cx="1326168" cy="147"/>
            </a:xfrm>
            <a:prstGeom prst="straightConnector1">
              <a:avLst/>
            </a:prstGeom>
            <a:ln w="28575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52B198BA-E815-1347-BE8D-84163F7C0A73}"/>
                </a:ext>
              </a:extLst>
            </p:cNvPr>
            <p:cNvCxnSpPr>
              <a:stCxn id="7" idx="6"/>
              <a:endCxn id="8" idx="2"/>
            </p:cNvCxnSpPr>
            <p:nvPr/>
          </p:nvCxnSpPr>
          <p:spPr>
            <a:xfrm flipV="1">
              <a:off x="3727145" y="3021139"/>
              <a:ext cx="1326168" cy="147"/>
            </a:xfrm>
            <a:prstGeom prst="straightConnector1">
              <a:avLst/>
            </a:prstGeom>
            <a:ln w="28575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E862918C-9D33-9641-B88F-17C709025264}"/>
                </a:ext>
              </a:extLst>
            </p:cNvPr>
            <p:cNvCxnSpPr/>
            <p:nvPr/>
          </p:nvCxnSpPr>
          <p:spPr>
            <a:xfrm>
              <a:off x="5845313" y="3021139"/>
              <a:ext cx="1326168" cy="0"/>
            </a:xfrm>
            <a:prstGeom prst="straightConnector1">
              <a:avLst/>
            </a:prstGeom>
            <a:ln w="28575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47FECC98-B040-6D42-A48C-BC7D5B7289AC}"/>
                </a:ext>
              </a:extLst>
            </p:cNvPr>
            <p:cNvCxnSpPr>
              <a:stCxn id="9" idx="6"/>
              <a:endCxn id="10" idx="2"/>
            </p:cNvCxnSpPr>
            <p:nvPr/>
          </p:nvCxnSpPr>
          <p:spPr>
            <a:xfrm>
              <a:off x="7963481" y="3021139"/>
              <a:ext cx="1326168" cy="0"/>
            </a:xfrm>
            <a:prstGeom prst="straightConnector1">
              <a:avLst/>
            </a:prstGeom>
            <a:ln w="28575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3FEBA99C-BB9B-204A-A170-2EEBF15828C9}"/>
                </a:ext>
              </a:extLst>
            </p:cNvPr>
            <p:cNvCxnSpPr>
              <a:stCxn id="10" idx="3"/>
              <a:endCxn id="12" idx="7"/>
            </p:cNvCxnSpPr>
            <p:nvPr/>
          </p:nvCxnSpPr>
          <p:spPr>
            <a:xfrm flipH="1">
              <a:off x="7847495" y="3301153"/>
              <a:ext cx="1558140" cy="1243693"/>
            </a:xfrm>
            <a:prstGeom prst="straightConnector1">
              <a:avLst/>
            </a:prstGeom>
            <a:ln w="28575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4D00ACA6-FD81-AD43-8C6A-E4395FB4131B}"/>
                </a:ext>
              </a:extLst>
            </p:cNvPr>
            <p:cNvCxnSpPr>
              <a:stCxn id="9" idx="4"/>
              <a:endCxn id="12" idx="0"/>
            </p:cNvCxnSpPr>
            <p:nvPr/>
          </p:nvCxnSpPr>
          <p:spPr>
            <a:xfrm>
              <a:off x="7567481" y="3417139"/>
              <a:ext cx="0" cy="1011721"/>
            </a:xfrm>
            <a:prstGeom prst="straightConnector1">
              <a:avLst/>
            </a:prstGeom>
            <a:ln w="28575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4D765F1E-2DAC-D04E-B03D-64B44DB1FBFD}"/>
                </a:ext>
              </a:extLst>
            </p:cNvPr>
            <p:cNvCxnSpPr>
              <a:cxnSpLocks/>
              <a:stCxn id="9" idx="0"/>
              <a:endCxn id="11" idx="4"/>
            </p:cNvCxnSpPr>
            <p:nvPr/>
          </p:nvCxnSpPr>
          <p:spPr>
            <a:xfrm flipV="1">
              <a:off x="7567481" y="1613418"/>
              <a:ext cx="0" cy="1011721"/>
            </a:xfrm>
            <a:prstGeom prst="straightConnector1">
              <a:avLst/>
            </a:prstGeom>
            <a:ln w="28575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98E2BE4C-7B46-9248-94D0-505D2EA8A3F4}"/>
                </a:ext>
              </a:extLst>
            </p:cNvPr>
            <p:cNvCxnSpPr>
              <a:endCxn id="11" idx="5"/>
            </p:cNvCxnSpPr>
            <p:nvPr/>
          </p:nvCxnSpPr>
          <p:spPr>
            <a:xfrm flipH="1" flipV="1">
              <a:off x="7847495" y="1497432"/>
              <a:ext cx="1558140" cy="1222619"/>
            </a:xfrm>
            <a:prstGeom prst="straightConnector1">
              <a:avLst/>
            </a:prstGeom>
            <a:ln w="28575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9F8E9CDA-2A4E-D547-80DA-1DF446F337CE}"/>
                </a:ext>
              </a:extLst>
            </p:cNvPr>
            <p:cNvSpPr txBox="1"/>
            <p:nvPr/>
          </p:nvSpPr>
          <p:spPr>
            <a:xfrm>
              <a:off x="4051064" y="2710294"/>
              <a:ext cx="50430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200" dirty="0"/>
                <a:t>1/</a:t>
              </a:r>
              <a:r>
                <a:rPr lang="en-GB" sz="1200" dirty="0" err="1"/>
                <a:t>T</a:t>
              </a:r>
              <a:r>
                <a:rPr lang="en-GB" sz="1200" baseline="-25000" dirty="0" err="1"/>
                <a:t>lat</a:t>
              </a:r>
              <a:endParaRPr lang="en-GB" sz="1200" baseline="-25000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C6353F9-11B3-A74E-A481-43AF8A2BBCCF}"/>
                </a:ext>
              </a:extLst>
            </p:cNvPr>
            <p:cNvSpPr txBox="1"/>
            <p:nvPr/>
          </p:nvSpPr>
          <p:spPr>
            <a:xfrm>
              <a:off x="5979883" y="2723628"/>
              <a:ext cx="96545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200" dirty="0" err="1"/>
                <a:t>p</a:t>
              </a:r>
              <a:r>
                <a:rPr lang="en-GB" sz="1200" baseline="-25000" dirty="0" err="1"/>
                <a:t>s</a:t>
              </a:r>
              <a:r>
                <a:rPr lang="en-GB" sz="1200" dirty="0"/>
                <a:t>(a)*(1/</a:t>
              </a:r>
              <a:r>
                <a:rPr lang="en-GB" sz="1200" dirty="0" err="1"/>
                <a:t>T</a:t>
              </a:r>
              <a:r>
                <a:rPr lang="en-GB" sz="1200" baseline="-25000" dirty="0" err="1"/>
                <a:t>inf</a:t>
              </a:r>
              <a:r>
                <a:rPr lang="en-GB" sz="1200" dirty="0"/>
                <a:t>)</a:t>
              </a:r>
              <a:endParaRPr lang="en-GB" sz="1200" baseline="-25000" dirty="0"/>
            </a:p>
          </p:txBody>
        </p: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2413E10E-236C-D342-ACF4-5EEE185E5EEE}"/>
                </a:ext>
              </a:extLst>
            </p:cNvPr>
            <p:cNvCxnSpPr>
              <a:stCxn id="8" idx="7"/>
              <a:endCxn id="11" idx="3"/>
            </p:cNvCxnSpPr>
            <p:nvPr/>
          </p:nvCxnSpPr>
          <p:spPr>
            <a:xfrm flipV="1">
              <a:off x="5729327" y="1497432"/>
              <a:ext cx="1558140" cy="1243693"/>
            </a:xfrm>
            <a:prstGeom prst="straightConnector1">
              <a:avLst/>
            </a:prstGeom>
            <a:ln w="28575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FA02EF46-7E05-B64A-B81F-4B854DA6A34C}"/>
                </a:ext>
              </a:extLst>
            </p:cNvPr>
            <p:cNvSpPr txBox="1"/>
            <p:nvPr/>
          </p:nvSpPr>
          <p:spPr>
            <a:xfrm>
              <a:off x="5786791" y="1591353"/>
              <a:ext cx="118346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200" dirty="0"/>
                <a:t>(1-p</a:t>
              </a:r>
              <a:r>
                <a:rPr lang="en-GB" sz="1200" baseline="-25000" dirty="0"/>
                <a:t>s</a:t>
              </a:r>
              <a:r>
                <a:rPr lang="en-GB" sz="1200" dirty="0"/>
                <a:t>(a))*(1/</a:t>
              </a:r>
              <a:r>
                <a:rPr lang="en-GB" sz="1200" dirty="0" err="1"/>
                <a:t>T</a:t>
              </a:r>
              <a:r>
                <a:rPr lang="en-GB" sz="1200" baseline="-25000" dirty="0" err="1"/>
                <a:t>inf</a:t>
              </a:r>
              <a:r>
                <a:rPr lang="en-GB" sz="1200" dirty="0"/>
                <a:t>)</a:t>
              </a:r>
              <a:endParaRPr lang="en-GB" sz="1200" baseline="-25000" dirty="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659D829D-EE3F-7B42-939D-6EF0B894B62E}"/>
                </a:ext>
              </a:extLst>
            </p:cNvPr>
            <p:cNvSpPr/>
            <p:nvPr/>
          </p:nvSpPr>
          <p:spPr>
            <a:xfrm>
              <a:off x="7990583" y="2753120"/>
              <a:ext cx="1178015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200" dirty="0"/>
                <a:t>(</a:t>
              </a:r>
              <a:r>
                <a:rPr lang="en-GB" sz="1200" b="1" dirty="0"/>
                <a:t>C</a:t>
              </a:r>
              <a:r>
                <a:rPr lang="en-GB" sz="1200" dirty="0"/>
                <a:t>+</a:t>
              </a:r>
              <a:r>
                <a:rPr lang="en-GB" sz="1200" b="1" dirty="0"/>
                <a:t>D</a:t>
              </a:r>
              <a:r>
                <a:rPr lang="en-GB" sz="1200" dirty="0"/>
                <a:t>) * (1/</a:t>
              </a:r>
              <a:r>
                <a:rPr lang="en-GB" sz="1200" dirty="0" err="1"/>
                <a:t>T</a:t>
              </a:r>
              <a:r>
                <a:rPr lang="en-GB" sz="1200" baseline="-25000" dirty="0" err="1"/>
                <a:t>sym</a:t>
              </a:r>
              <a:r>
                <a:rPr lang="en-GB" sz="1200" dirty="0"/>
                <a:t>) </a:t>
              </a: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3FD689B8-9FD7-C34E-808A-3A405D3C4D01}"/>
                </a:ext>
              </a:extLst>
            </p:cNvPr>
            <p:cNvSpPr/>
            <p:nvPr/>
          </p:nvSpPr>
          <p:spPr>
            <a:xfrm>
              <a:off x="6629391" y="3798705"/>
              <a:ext cx="1039062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GB" sz="1200" b="1" dirty="0"/>
                <a:t>E</a:t>
              </a:r>
              <a:r>
                <a:rPr lang="en-GB" sz="1200" dirty="0"/>
                <a:t>* (2/ </a:t>
              </a:r>
              <a:r>
                <a:rPr lang="en-GB" sz="1200" dirty="0" err="1"/>
                <a:t>T</a:t>
              </a:r>
              <a:r>
                <a:rPr lang="en-GB" sz="1200" baseline="-25000" dirty="0" err="1"/>
                <a:t>hos</a:t>
              </a:r>
              <a:r>
                <a:rPr lang="en-GB" sz="1200" dirty="0"/>
                <a:t>) 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DE9AC42E-6386-D44C-BC45-ED29A2E2FB3A}"/>
                </a:ext>
              </a:extLst>
            </p:cNvPr>
            <p:cNvSpPr/>
            <p:nvPr/>
          </p:nvSpPr>
          <p:spPr>
            <a:xfrm>
              <a:off x="8528472" y="3936649"/>
              <a:ext cx="877163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200" b="1" dirty="0"/>
                <a:t>A</a:t>
              </a:r>
              <a:r>
                <a:rPr lang="en-GB" sz="1200" dirty="0"/>
                <a:t>* (1/</a:t>
              </a:r>
              <a:r>
                <a:rPr lang="en-GB" sz="1200" dirty="0" err="1"/>
                <a:t>T</a:t>
              </a:r>
              <a:r>
                <a:rPr lang="en-GB" sz="1200" baseline="-25000" dirty="0" err="1"/>
                <a:t>hos</a:t>
              </a:r>
              <a:r>
                <a:rPr lang="en-GB" sz="1200" dirty="0"/>
                <a:t>) 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8BD825CE-155F-A74C-9BC6-774898E8C456}"/>
                </a:ext>
              </a:extLst>
            </p:cNvPr>
            <p:cNvSpPr/>
            <p:nvPr/>
          </p:nvSpPr>
          <p:spPr>
            <a:xfrm>
              <a:off x="8456700" y="1708846"/>
              <a:ext cx="1320940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GB" sz="1200" b="1" dirty="0"/>
                <a:t>B </a:t>
              </a:r>
              <a:r>
                <a:rPr lang="en-GB" sz="1200" dirty="0"/>
                <a:t> * (1/</a:t>
              </a:r>
              <a:r>
                <a:rPr lang="en-GB" sz="1200" dirty="0" err="1"/>
                <a:t>T</a:t>
              </a:r>
              <a:r>
                <a:rPr lang="en-GB" sz="1200" baseline="-25000" dirty="0" err="1"/>
                <a:t>hos</a:t>
              </a:r>
              <a:r>
                <a:rPr lang="en-GB" sz="1200" dirty="0"/>
                <a:t>)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9D21941C-5D35-6A48-AA4D-0FA2D4A9DE98}"/>
                </a:ext>
              </a:extLst>
            </p:cNvPr>
            <p:cNvSpPr/>
            <p:nvPr/>
          </p:nvSpPr>
          <p:spPr>
            <a:xfrm>
              <a:off x="7601648" y="2090551"/>
              <a:ext cx="1353375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GB" sz="1200" b="1" dirty="0"/>
                <a:t>F </a:t>
              </a:r>
              <a:r>
                <a:rPr lang="en-GB" sz="1200" dirty="0"/>
                <a:t>*</a:t>
              </a:r>
              <a:r>
                <a:rPr lang="en-GB" sz="1200" b="1" dirty="0">
                  <a:solidFill>
                    <a:srgbClr val="FF0000"/>
                  </a:solidFill>
                </a:rPr>
                <a:t> </a:t>
              </a:r>
              <a:r>
                <a:rPr lang="en-GB" sz="1200" dirty="0"/>
                <a:t>(1/ </a:t>
              </a:r>
              <a:r>
                <a:rPr lang="en-GB" sz="1200" dirty="0" err="1"/>
                <a:t>T</a:t>
              </a:r>
              <a:r>
                <a:rPr lang="en-GB" sz="1200" baseline="-25000" dirty="0" err="1"/>
                <a:t>rec</a:t>
              </a:r>
              <a:r>
                <a:rPr lang="en-GB" sz="1200" dirty="0"/>
                <a:t>) 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E57A664F-09DF-BE44-97DC-DC7C6D6290B1}"/>
                </a:ext>
              </a:extLst>
            </p:cNvPr>
            <p:cNvSpPr/>
            <p:nvPr/>
          </p:nvSpPr>
          <p:spPr>
            <a:xfrm>
              <a:off x="1665369" y="2744140"/>
              <a:ext cx="1173719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200" dirty="0" err="1">
                  <a:solidFill>
                    <a:srgbClr val="FF0000"/>
                  </a:solidFill>
                </a:rPr>
                <a:t>λ</a:t>
              </a:r>
              <a:r>
                <a:rPr lang="en-GB" sz="1200" dirty="0">
                  <a:solidFill>
                    <a:srgbClr val="FF0000"/>
                  </a:solidFill>
                </a:rPr>
                <a:t>(t) + 𝚲(</a:t>
              </a:r>
              <a:r>
                <a:rPr lang="en-GB" sz="1200" dirty="0" err="1">
                  <a:solidFill>
                    <a:srgbClr val="FF0000"/>
                  </a:solidFill>
                </a:rPr>
                <a:t>a,t,d,q</a:t>
              </a:r>
              <a:r>
                <a:rPr lang="en-GB" sz="1200" dirty="0">
                  <a:solidFill>
                    <a:srgbClr val="FF0000"/>
                  </a:solidFill>
                </a:rPr>
                <a:t>) </a:t>
              </a:r>
            </a:p>
          </p:txBody>
        </p:sp>
      </p:grpSp>
      <p:sp>
        <p:nvSpPr>
          <p:cNvPr id="53" name="Rectangle 52">
            <a:extLst>
              <a:ext uri="{FF2B5EF4-FFF2-40B4-BE49-F238E27FC236}">
                <a16:creationId xmlns:a16="http://schemas.microsoft.com/office/drawing/2014/main" id="{936FF87C-2E5F-034F-B1E3-D27BEF711723}"/>
              </a:ext>
            </a:extLst>
          </p:cNvPr>
          <p:cNvSpPr/>
          <p:nvPr/>
        </p:nvSpPr>
        <p:spPr>
          <a:xfrm>
            <a:off x="790865" y="768145"/>
            <a:ext cx="428689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Age-structured, with HCW separated population, stochastic model</a:t>
            </a: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D826C8A5-E758-6B49-987B-6BACE4A84670}"/>
              </a:ext>
            </a:extLst>
          </p:cNvPr>
          <p:cNvSpPr/>
          <p:nvPr/>
        </p:nvSpPr>
        <p:spPr>
          <a:xfrm>
            <a:off x="6733578" y="164153"/>
            <a:ext cx="792000" cy="792000"/>
          </a:xfrm>
          <a:prstGeom prst="ellipse">
            <a:avLst/>
          </a:prstGeom>
          <a:solidFill>
            <a:schemeClr val="bg1"/>
          </a:solidFill>
          <a:ln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>
                <a:solidFill>
                  <a:schemeClr val="tx1"/>
                </a:solidFill>
              </a:rPr>
              <a:t>I</a:t>
            </a:r>
            <a:r>
              <a:rPr lang="en-GB" baseline="-25000" dirty="0" err="1">
                <a:solidFill>
                  <a:schemeClr val="tx1"/>
                </a:solidFill>
              </a:rPr>
              <a:t>t</a:t>
            </a:r>
            <a:r>
              <a:rPr lang="en-GB" baseline="30000" dirty="0" err="1">
                <a:solidFill>
                  <a:schemeClr val="tx1"/>
                </a:solidFill>
              </a:rPr>
              <a:t>a</a:t>
            </a:r>
            <a:endParaRPr lang="en-GB" dirty="0">
              <a:solidFill>
                <a:schemeClr val="tx1"/>
              </a:solidFill>
            </a:endParaRPr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6F6E5BB8-A87D-C541-8E15-9CCC73CD6AE0}"/>
              </a:ext>
            </a:extLst>
          </p:cNvPr>
          <p:cNvCxnSpPr>
            <a:stCxn id="11" idx="2"/>
            <a:endCxn id="54" idx="6"/>
          </p:cNvCxnSpPr>
          <p:nvPr/>
        </p:nvCxnSpPr>
        <p:spPr>
          <a:xfrm flipH="1">
            <a:off x="7525578" y="560153"/>
            <a:ext cx="1328600" cy="0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12EF5C0A-0F0C-3B4B-A007-CC4C84B4CCDB}"/>
              </a:ext>
            </a:extLst>
          </p:cNvPr>
          <p:cNvCxnSpPr>
            <a:endCxn id="54" idx="4"/>
          </p:cNvCxnSpPr>
          <p:nvPr/>
        </p:nvCxnSpPr>
        <p:spPr>
          <a:xfrm flipV="1">
            <a:off x="7129578" y="956153"/>
            <a:ext cx="0" cy="1011721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B6851BD8-348E-5644-B29D-11942DD00554}"/>
              </a:ext>
            </a:extLst>
          </p:cNvPr>
          <p:cNvCxnSpPr>
            <a:stCxn id="9" idx="1"/>
            <a:endCxn id="54" idx="5"/>
          </p:cNvCxnSpPr>
          <p:nvPr/>
        </p:nvCxnSpPr>
        <p:spPr>
          <a:xfrm flipH="1" flipV="1">
            <a:off x="7409592" y="840167"/>
            <a:ext cx="1560572" cy="1243693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2CEB1857-42EB-2B49-ADB5-5196DDE15F6B}"/>
                  </a:ext>
                </a:extLst>
              </p:cNvPr>
              <p:cNvSpPr/>
              <p:nvPr/>
            </p:nvSpPr>
            <p:spPr>
              <a:xfrm>
                <a:off x="5346311" y="4563595"/>
                <a:ext cx="4864858" cy="107311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sz="12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Λ</m:t>
                      </m:r>
                      <m:d>
                        <m:dPr>
                          <m:ctrlPr>
                            <a:rPr lang="el-GR" sz="12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𝑎</m:t>
                          </m:r>
                          <m:r>
                            <a:rPr lang="en-GB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GB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GB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GB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</m:t>
                          </m:r>
                          <m:r>
                            <a:rPr lang="en-GB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GB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𝑞</m:t>
                          </m:r>
                        </m:e>
                      </m:d>
                      <m:r>
                        <a:rPr lang="en-GB" sz="1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GB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GB" sz="12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GB" sz="12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12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GB" sz="12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h𝑐𝑤</m:t>
                                    </m:r>
                                  </m:sub>
                                </m:sSub>
                                <m:r>
                                  <m:rPr>
                                    <m:brk m:alnAt="7"/>
                                  </m:rPr>
                                  <a:rPr lang="en-GB" sz="12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.</m:t>
                                </m:r>
                                <m:sSub>
                                  <m:sSubPr>
                                    <m:ctrlPr>
                                      <a:rPr lang="en-GB" sz="120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12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𝑐</m:t>
                                    </m:r>
                                  </m:e>
                                  <m:sub>
                                    <m:r>
                                      <a:rPr lang="en-GB" sz="120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h𝑐𝑤</m:t>
                                    </m:r>
                                  </m:sub>
                                </m:sSub>
                                <m:r>
                                  <a:rPr lang="en-GB" sz="12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.</m:t>
                                </m:r>
                                <m:f>
                                  <m:fPr>
                                    <m:ctrlPr>
                                      <a:rPr lang="en-GB" sz="12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nary>
                                      <m:naryPr>
                                        <m:chr m:val="∑"/>
                                        <m:supHide m:val="on"/>
                                        <m:ctrlPr>
                                          <a:rPr lang="en-GB" sz="1200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naryPr>
                                      <m:sub>
                                        <m:r>
                                          <a:rPr lang="en-GB" sz="12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𝑗</m:t>
                                        </m:r>
                                        <m:r>
                                          <a:rPr lang="en-GB" sz="12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∈∀</m:t>
                                        </m:r>
                                        <m:r>
                                          <m:rPr>
                                            <m:brk m:alnAt="7"/>
                                          </m:rPr>
                                          <a:rPr lang="en-GB" sz="1200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</m:sub>
                                      <m:sup/>
                                      <m:e>
                                        <m:sSup>
                                          <m:sSupPr>
                                            <m:ctrlPr>
                                              <a:rPr lang="en-GB" sz="120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GB" sz="1200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𝐻</m:t>
                                            </m:r>
                                          </m:e>
                                          <m:sup>
                                            <m:r>
                                              <a:rPr lang="en-GB" sz="1200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𝑗</m:t>
                                            </m:r>
                                          </m:sup>
                                        </m:sSup>
                                      </m:e>
                                    </m:nary>
                                  </m:num>
                                  <m:den>
                                    <m:sSup>
                                      <m:sSupPr>
                                        <m:ctrlPr>
                                          <a:rPr lang="en-GB" sz="12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GB" sz="12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𝑁</m:t>
                                        </m:r>
                                      </m:e>
                                      <m:sup>
                                        <m:r>
                                          <a:rPr lang="en-GB" sz="12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</m:sup>
                                    </m:sSup>
                                    <m:r>
                                      <a:rPr lang="en-GB" sz="12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−(</m:t>
                                    </m:r>
                                    <m:sSubSup>
                                      <m:sSubSupPr>
                                        <m:ctrlPr>
                                          <a:rPr lang="en-GB" sz="1200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GB" sz="1200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𝐼</m:t>
                                        </m:r>
                                      </m:e>
                                      <m:sub>
                                        <m:r>
                                          <a:rPr lang="en-GB" sz="1200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</m:sub>
                                      <m:sup>
                                        <m:r>
                                          <a:rPr lang="en-GB" sz="1200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</m:sup>
                                    </m:sSubSup>
                                    <m:r>
                                      <a:rPr lang="en-GB" sz="12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n-GB" sz="12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GB" sz="1200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𝐻</m:t>
                                        </m:r>
                                      </m:e>
                                      <m:sup>
                                        <m:r>
                                          <a:rPr lang="en-GB" sz="12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</m:sup>
                                    </m:sSup>
                                    <m:r>
                                      <a:rPr lang="en-GB" sz="12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n-GB" sz="120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GB" sz="12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𝐷</m:t>
                                        </m:r>
                                      </m:e>
                                      <m:sup>
                                        <m:r>
                                          <a:rPr lang="en-GB" sz="1200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</m:sup>
                                    </m:sSup>
                                    <m:r>
                                      <a:rPr lang="en-GB" sz="12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)</m:t>
                                    </m:r>
                                  </m:den>
                                </m:f>
                                <m:r>
                                  <m:rPr>
                                    <m:brk m:alnAt="7"/>
                                  </m:rPr>
                                  <a:rPr lang="en-GB" sz="12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GB" sz="12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GB" sz="12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𝑖𝑓</m:t>
                                </m:r>
                                <m:r>
                                  <a:rPr lang="en-GB" sz="12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GB" sz="12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𝑎</m:t>
                                </m:r>
                                <m:r>
                                  <a:rPr lang="en-GB" sz="12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GB" sz="12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h𝑐𝑤</m:t>
                                </m:r>
                              </m:e>
                            </m:mr>
                            <m:mr>
                              <m:e>
                                <m:nary>
                                  <m:naryPr>
                                    <m:chr m:val="∑"/>
                                    <m:supHide m:val="on"/>
                                    <m:ctrlPr>
                                      <a:rPr lang="en-GB" sz="12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naryPr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en-GB" sz="12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𝑗</m:t>
                                    </m:r>
                                    <m:r>
                                      <a:rPr lang="en-GB" sz="12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≠</m:t>
                                    </m:r>
                                    <m:r>
                                      <a:rPr lang="en-GB" sz="12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h𝑐𝑤</m:t>
                                    </m:r>
                                  </m:sub>
                                  <m:sup/>
                                  <m:e>
                                    <m:f>
                                      <m:fPr>
                                        <m:type m:val="lin"/>
                                        <m:ctrlPr>
                                          <a:rPr lang="en-GB" sz="12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sSub>
                                          <m:sSubPr>
                                            <m:ctrlPr>
                                              <a:rPr lang="en-GB" sz="12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GB" sz="12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𝑝</m:t>
                                            </m:r>
                                          </m:e>
                                          <m:sub>
                                            <m:r>
                                              <a:rPr lang="en-GB" sz="12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𝑖</m:t>
                                            </m:r>
                                          </m:sub>
                                        </m:sSub>
                                        <m:r>
                                          <a:rPr lang="en-GB" sz="12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.</m:t>
                                        </m:r>
                                        <m:r>
                                          <a:rPr lang="en-GB" sz="12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𝑐</m:t>
                                        </m:r>
                                        <m:d>
                                          <m:dPr>
                                            <m:ctrlPr>
                                              <a:rPr lang="en-GB" sz="12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GB" sz="12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𝑎</m:t>
                                            </m:r>
                                            <m:r>
                                              <a:rPr lang="en-GB" sz="12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,</m:t>
                                            </m:r>
                                            <m:r>
                                              <a:rPr lang="en-GB" sz="12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𝑗</m:t>
                                            </m:r>
                                          </m:e>
                                          <m:e>
                                            <m:r>
                                              <a:rPr lang="en-GB" sz="12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𝑡</m:t>
                                            </m:r>
                                            <m:r>
                                              <a:rPr lang="en-GB" sz="12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,</m:t>
                                            </m:r>
                                            <m:r>
                                              <a:rPr lang="en-GB" sz="12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𝑑</m:t>
                                            </m:r>
                                            <m:r>
                                              <a:rPr lang="en-GB" sz="12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,</m:t>
                                            </m:r>
                                            <m:r>
                                              <a:rPr lang="en-GB" sz="12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𝑞</m:t>
                                            </m:r>
                                          </m:e>
                                        </m:d>
                                        <m:r>
                                          <a:rPr lang="en-GB" sz="12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.(</m:t>
                                        </m:r>
                                        <m:sSup>
                                          <m:sSupPr>
                                            <m:ctrlPr>
                                              <a:rPr lang="en-GB" sz="12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GB" sz="12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𝐼</m:t>
                                            </m:r>
                                          </m:e>
                                          <m:sup>
                                            <m:r>
                                              <a:rPr lang="en-GB" sz="12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𝑎</m:t>
                                            </m:r>
                                          </m:sup>
                                        </m:sSup>
                                        <m:r>
                                          <a:rPr lang="en-GB" sz="12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+</m:t>
                                        </m:r>
                                        <m:sSubSup>
                                          <m:sSubSupPr>
                                            <m:ctrlPr>
                                              <a:rPr lang="en-GB" sz="12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sSubSupPr>
                                          <m:e>
                                            <m:r>
                                              <a:rPr lang="en-GB" sz="12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𝐼</m:t>
                                            </m:r>
                                          </m:e>
                                          <m:sub>
                                            <m:r>
                                              <a:rPr lang="en-GB" sz="12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𝑠</m:t>
                                            </m:r>
                                          </m:sub>
                                          <m:sup>
                                            <m:r>
                                              <a:rPr lang="en-GB" sz="12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𝑎</m:t>
                                            </m:r>
                                          </m:sup>
                                        </m:sSubSup>
                                        <m:r>
                                          <a:rPr lang="en-GB" sz="12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)</m:t>
                                        </m:r>
                                      </m:num>
                                      <m:den>
                                        <m:d>
                                          <m:dPr>
                                            <m:ctrlPr>
                                              <a:rPr lang="en-GB" sz="1200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sSup>
                                              <m:sSupPr>
                                                <m:ctrlPr>
                                                  <a:rPr lang="en-GB" sz="1200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</m:ctrlPr>
                                              </m:sSupPr>
                                              <m:e>
                                                <m:r>
                                                  <a:rPr lang="en-GB" sz="1200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𝑁</m:t>
                                                </m:r>
                                              </m:e>
                                              <m:sup>
                                                <m:r>
                                                  <a:rPr lang="en-GB" sz="1200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𝑎</m:t>
                                                </m:r>
                                              </m:sup>
                                            </m:sSup>
                                            <m:r>
                                              <a:rPr lang="en-GB" sz="1200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−</m:t>
                                            </m:r>
                                            <m:sSup>
                                              <m:sSupPr>
                                                <m:ctrlPr>
                                                  <a:rPr lang="en-GB" sz="1200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</m:ctrlPr>
                                              </m:sSupPr>
                                              <m:e>
                                                <m:r>
                                                  <a:rPr lang="en-GB" sz="1200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𝐷</m:t>
                                                </m:r>
                                              </m:e>
                                              <m:sup>
                                                <m:r>
                                                  <a:rPr lang="en-GB" sz="1200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𝑎</m:t>
                                                </m:r>
                                              </m:sup>
                                            </m:sSup>
                                          </m:e>
                                        </m:d>
                                      </m:den>
                                    </m:f>
                                  </m:e>
                                </m:nary>
                                <m:r>
                                  <a:rPr lang="en-GB" sz="12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 </m:t>
                                </m:r>
                                <m:r>
                                  <a:rPr lang="en-GB" sz="12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𝑜𝑡h𝑒𝑟𝑤𝑖𝑠𝑒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GB" sz="12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2CEB1857-42EB-2B49-ADB5-5196DDE15F6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46311" y="4563595"/>
                <a:ext cx="4864858" cy="1073114"/>
              </a:xfrm>
              <a:prstGeom prst="rect">
                <a:avLst/>
              </a:prstGeom>
              <a:blipFill>
                <a:blip r:embed="rId4"/>
                <a:stretch>
                  <a:fillRect t="-18605" b="-7558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9A093795-3736-244B-BD95-19A19CB80B39}"/>
              </a:ext>
            </a:extLst>
          </p:cNvPr>
          <p:cNvSpPr txBox="1"/>
          <p:nvPr/>
        </p:nvSpPr>
        <p:spPr>
          <a:xfrm>
            <a:off x="5305897" y="5864714"/>
            <a:ext cx="332446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/>
              <a:t>A</a:t>
            </a:r>
            <a:r>
              <a:rPr lang="en-GB" sz="1200" dirty="0"/>
              <a:t> = (p</a:t>
            </a:r>
            <a:r>
              <a:rPr lang="en-GB" sz="1200" baseline="-25000" dirty="0"/>
              <a:t>f</a:t>
            </a:r>
            <a:r>
              <a:rPr lang="en-GB" sz="1200" dirty="0"/>
              <a:t>(a)  * </a:t>
            </a:r>
            <a:r>
              <a:rPr lang="en-GB" sz="1200" b="1" dirty="0" err="1">
                <a:solidFill>
                  <a:srgbClr val="FF0000"/>
                </a:solidFill>
              </a:rPr>
              <a:t>RRdh</a:t>
            </a:r>
            <a:r>
              <a:rPr lang="en-GB" sz="1200" dirty="0"/>
              <a:t> + (1 - p</a:t>
            </a:r>
            <a:r>
              <a:rPr lang="en-GB" sz="1200" baseline="-25000" dirty="0"/>
              <a:t>f</a:t>
            </a:r>
            <a:r>
              <a:rPr lang="en-GB" sz="1200" dirty="0"/>
              <a:t>(a) ) ) * p(</a:t>
            </a:r>
            <a:r>
              <a:rPr lang="en-GB" sz="1200" dirty="0" err="1"/>
              <a:t>d|h,a</a:t>
            </a:r>
            <a:r>
              <a:rPr lang="en-GB" sz="1200" dirty="0"/>
              <a:t>)</a:t>
            </a:r>
          </a:p>
          <a:p>
            <a:r>
              <a:rPr lang="en-GB" sz="1200" b="1" dirty="0"/>
              <a:t>B</a:t>
            </a:r>
            <a:r>
              <a:rPr lang="en-GB" sz="1200" dirty="0"/>
              <a:t> = p</a:t>
            </a:r>
            <a:r>
              <a:rPr lang="en-GB" sz="1200" baseline="-25000" dirty="0"/>
              <a:t>f</a:t>
            </a:r>
            <a:r>
              <a:rPr lang="en-GB" sz="1200" dirty="0"/>
              <a:t>(a)  * ( 1 - </a:t>
            </a:r>
            <a:r>
              <a:rPr lang="en-GB" sz="1200" b="1" dirty="0" err="1">
                <a:solidFill>
                  <a:srgbClr val="FF0000"/>
                </a:solidFill>
              </a:rPr>
              <a:t>RRdh</a:t>
            </a:r>
            <a:r>
              <a:rPr lang="en-GB" sz="1200" dirty="0"/>
              <a:t> *p(</a:t>
            </a:r>
            <a:r>
              <a:rPr lang="en-GB" sz="1200" dirty="0" err="1"/>
              <a:t>d|h,a</a:t>
            </a:r>
            <a:r>
              <a:rPr lang="en-GB" sz="1200" dirty="0"/>
              <a:t>) ) + </a:t>
            </a:r>
          </a:p>
          <a:p>
            <a:r>
              <a:rPr lang="en-GB" sz="1200" dirty="0"/>
              <a:t>	(1 - p</a:t>
            </a:r>
            <a:r>
              <a:rPr lang="en-GB" sz="1200" baseline="-25000" dirty="0"/>
              <a:t>f</a:t>
            </a:r>
            <a:r>
              <a:rPr lang="en-GB" sz="1200" dirty="0"/>
              <a:t>(a) ) * ( 1 - p(</a:t>
            </a:r>
            <a:r>
              <a:rPr lang="en-GB" sz="1200" dirty="0" err="1"/>
              <a:t>d|h,a</a:t>
            </a:r>
            <a:r>
              <a:rPr lang="en-GB" sz="1200" dirty="0"/>
              <a:t>) )</a:t>
            </a:r>
          </a:p>
          <a:p>
            <a:r>
              <a:rPr lang="en-GB" sz="1200" b="1" dirty="0"/>
              <a:t>C</a:t>
            </a:r>
            <a:r>
              <a:rPr lang="en-GB" sz="1200" dirty="0"/>
              <a:t>= p</a:t>
            </a:r>
            <a:r>
              <a:rPr lang="en-GB" sz="1200" baseline="-25000" dirty="0"/>
              <a:t>f</a:t>
            </a:r>
            <a:r>
              <a:rPr lang="en-GB" sz="1200" dirty="0"/>
              <a:t>(a)  * </a:t>
            </a:r>
            <a:r>
              <a:rPr lang="en-GB" sz="1200" b="1" dirty="0" err="1">
                <a:solidFill>
                  <a:srgbClr val="FF0000"/>
                </a:solidFill>
              </a:rPr>
              <a:t>RRh</a:t>
            </a:r>
            <a:r>
              <a:rPr lang="en-GB" sz="1200" dirty="0"/>
              <a:t> * </a:t>
            </a:r>
            <a:r>
              <a:rPr lang="en-GB" sz="1200" dirty="0" err="1"/>
              <a:t>p</a:t>
            </a:r>
            <a:r>
              <a:rPr lang="en-GB" sz="1200" baseline="-25000" dirty="0" err="1"/>
              <a:t>h</a:t>
            </a:r>
            <a:r>
              <a:rPr lang="en-GB" sz="1200" dirty="0"/>
              <a:t>(a) </a:t>
            </a:r>
          </a:p>
          <a:p>
            <a:r>
              <a:rPr lang="en-GB" sz="1200" b="1" dirty="0"/>
              <a:t>D </a:t>
            </a:r>
            <a:r>
              <a:rPr lang="en-GB" sz="1200" dirty="0"/>
              <a:t>= (1 - p</a:t>
            </a:r>
            <a:r>
              <a:rPr lang="en-GB" sz="1200" baseline="-25000" dirty="0"/>
              <a:t>f</a:t>
            </a:r>
            <a:r>
              <a:rPr lang="en-GB" sz="1200" dirty="0"/>
              <a:t>(a) ) * </a:t>
            </a:r>
            <a:r>
              <a:rPr lang="en-GB" sz="1200" dirty="0" err="1"/>
              <a:t>p</a:t>
            </a:r>
            <a:r>
              <a:rPr lang="en-GB" sz="1200" baseline="-25000" dirty="0" err="1"/>
              <a:t>h</a:t>
            </a:r>
            <a:r>
              <a:rPr lang="en-GB" sz="1200" dirty="0"/>
              <a:t>(a) 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B9D0A508-962F-C245-9438-EA24FAD84681}"/>
              </a:ext>
            </a:extLst>
          </p:cNvPr>
          <p:cNvSpPr/>
          <p:nvPr/>
        </p:nvSpPr>
        <p:spPr>
          <a:xfrm>
            <a:off x="8568941" y="5815257"/>
            <a:ext cx="319540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b="1" dirty="0"/>
              <a:t>E</a:t>
            </a:r>
            <a:r>
              <a:rPr lang="en-GB" sz="1200" dirty="0"/>
              <a:t> = {( p</a:t>
            </a:r>
            <a:r>
              <a:rPr lang="en-GB" sz="1200" baseline="-25000" dirty="0"/>
              <a:t>f</a:t>
            </a:r>
            <a:r>
              <a:rPr lang="en-GB" sz="1200" dirty="0"/>
              <a:t>(a)  * (1 -  </a:t>
            </a:r>
            <a:r>
              <a:rPr lang="en-GB" sz="1200" b="1" dirty="0" err="1">
                <a:solidFill>
                  <a:srgbClr val="FF0000"/>
                </a:solidFill>
              </a:rPr>
              <a:t>RRh</a:t>
            </a:r>
            <a:r>
              <a:rPr lang="en-GB" sz="1200" dirty="0"/>
              <a:t> * </a:t>
            </a:r>
            <a:r>
              <a:rPr lang="en-GB" sz="1200" dirty="0" err="1"/>
              <a:t>p</a:t>
            </a:r>
            <a:r>
              <a:rPr lang="en-GB" sz="1200" baseline="-25000" dirty="0" err="1"/>
              <a:t>h</a:t>
            </a:r>
            <a:r>
              <a:rPr lang="en-GB" sz="1200" dirty="0"/>
              <a:t>(a) ) ) * </a:t>
            </a:r>
            <a:r>
              <a:rPr lang="en-GB" sz="1200" b="1" dirty="0" err="1">
                <a:solidFill>
                  <a:srgbClr val="FF0000"/>
                </a:solidFill>
              </a:rPr>
              <a:t>RRdc</a:t>
            </a:r>
            <a:r>
              <a:rPr lang="en-GB" sz="1200" b="1" dirty="0">
                <a:solidFill>
                  <a:srgbClr val="FF0000"/>
                </a:solidFill>
              </a:rPr>
              <a:t> </a:t>
            </a:r>
            <a:r>
              <a:rPr lang="en-GB" sz="1200" dirty="0"/>
              <a:t>+ </a:t>
            </a:r>
          </a:p>
          <a:p>
            <a:r>
              <a:rPr lang="en-GB" sz="1200" dirty="0"/>
              <a:t>(1 - p</a:t>
            </a:r>
            <a:r>
              <a:rPr lang="en-GB" sz="1200" baseline="-25000" dirty="0"/>
              <a:t>f</a:t>
            </a:r>
            <a:r>
              <a:rPr lang="en-GB" sz="1200" dirty="0"/>
              <a:t>(a) ) * (1 - </a:t>
            </a:r>
            <a:r>
              <a:rPr lang="en-GB" sz="1200" dirty="0" err="1"/>
              <a:t>p</a:t>
            </a:r>
            <a:r>
              <a:rPr lang="en-GB" sz="1200" baseline="-25000" dirty="0" err="1"/>
              <a:t>h</a:t>
            </a:r>
            <a:r>
              <a:rPr lang="en-GB" sz="1200" dirty="0"/>
              <a:t>(a) )} * </a:t>
            </a:r>
            <a:r>
              <a:rPr lang="en-GB" sz="1200" dirty="0" err="1"/>
              <a:t>cfr</a:t>
            </a:r>
            <a:r>
              <a:rPr lang="en-GB" sz="1200" dirty="0"/>
              <a:t>(a)</a:t>
            </a:r>
            <a:r>
              <a:rPr lang="en-GB" sz="1200" b="1" dirty="0"/>
              <a:t> </a:t>
            </a:r>
          </a:p>
          <a:p>
            <a:r>
              <a:rPr lang="en-GB" sz="1200" b="1" dirty="0"/>
              <a:t>E</a:t>
            </a:r>
            <a:r>
              <a:rPr lang="en-GB" sz="1200" dirty="0"/>
              <a:t>= {( p</a:t>
            </a:r>
            <a:r>
              <a:rPr lang="en-GB" sz="1200" baseline="-25000" dirty="0"/>
              <a:t>f</a:t>
            </a:r>
            <a:r>
              <a:rPr lang="en-GB" sz="1200" dirty="0"/>
              <a:t>(a) - </a:t>
            </a:r>
            <a:r>
              <a:rPr lang="en-GB" sz="1200" b="1" dirty="0"/>
              <a:t>C</a:t>
            </a:r>
            <a:r>
              <a:rPr lang="en-GB" sz="1200" dirty="0"/>
              <a:t> ) * </a:t>
            </a:r>
            <a:r>
              <a:rPr lang="en-GB" sz="1200" b="1" dirty="0" err="1">
                <a:solidFill>
                  <a:srgbClr val="FF0000"/>
                </a:solidFill>
              </a:rPr>
              <a:t>RRdc</a:t>
            </a:r>
            <a:r>
              <a:rPr lang="en-GB" sz="1200" b="1" dirty="0">
                <a:solidFill>
                  <a:srgbClr val="FF0000"/>
                </a:solidFill>
              </a:rPr>
              <a:t> </a:t>
            </a:r>
            <a:r>
              <a:rPr lang="en-GB" sz="1200" dirty="0"/>
              <a:t>+ (1 - p</a:t>
            </a:r>
            <a:r>
              <a:rPr lang="en-GB" sz="1200" baseline="-25000" dirty="0"/>
              <a:t>f</a:t>
            </a:r>
            <a:r>
              <a:rPr lang="en-GB" sz="1200" dirty="0"/>
              <a:t>(a) ) - </a:t>
            </a:r>
            <a:r>
              <a:rPr lang="en-GB" sz="1200" b="1" dirty="0"/>
              <a:t>D</a:t>
            </a:r>
            <a:r>
              <a:rPr lang="en-GB" sz="1200" dirty="0"/>
              <a:t> } * </a:t>
            </a:r>
            <a:r>
              <a:rPr lang="en-GB" sz="1200" dirty="0" err="1"/>
              <a:t>cfr</a:t>
            </a:r>
            <a:r>
              <a:rPr lang="en-GB" sz="1200" dirty="0"/>
              <a:t>(a)</a:t>
            </a:r>
          </a:p>
          <a:p>
            <a:endParaRPr lang="en-GB" sz="1200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98D1B2CF-65D2-F845-BD60-2C98FF85A81C}"/>
              </a:ext>
            </a:extLst>
          </p:cNvPr>
          <p:cNvSpPr/>
          <p:nvPr/>
        </p:nvSpPr>
        <p:spPr>
          <a:xfrm>
            <a:off x="8568941" y="6418712"/>
            <a:ext cx="262754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b="1" dirty="0"/>
              <a:t>F</a:t>
            </a:r>
            <a:r>
              <a:rPr lang="en-GB" sz="1200" dirty="0"/>
              <a:t> = ( p</a:t>
            </a:r>
            <a:r>
              <a:rPr lang="en-GB" sz="1200" baseline="-25000" dirty="0"/>
              <a:t>f</a:t>
            </a:r>
            <a:r>
              <a:rPr lang="en-GB" sz="1200" dirty="0"/>
              <a:t>(a) - </a:t>
            </a:r>
            <a:r>
              <a:rPr lang="en-GB" sz="1200" b="1" dirty="0"/>
              <a:t>C</a:t>
            </a:r>
            <a:r>
              <a:rPr lang="en-GB" sz="1200" dirty="0"/>
              <a:t>  ) * (1 - </a:t>
            </a:r>
            <a:r>
              <a:rPr lang="en-GB" sz="1200" b="1" dirty="0" err="1">
                <a:solidFill>
                  <a:srgbClr val="FF0000"/>
                </a:solidFill>
              </a:rPr>
              <a:t>RRdc</a:t>
            </a:r>
            <a:r>
              <a:rPr lang="en-GB" sz="1200" b="1" dirty="0">
                <a:solidFill>
                  <a:srgbClr val="FF0000"/>
                </a:solidFill>
              </a:rPr>
              <a:t> </a:t>
            </a:r>
            <a:r>
              <a:rPr lang="en-GB" sz="1200" dirty="0"/>
              <a:t>* </a:t>
            </a:r>
            <a:r>
              <a:rPr lang="en-GB" sz="1200" dirty="0" err="1"/>
              <a:t>cfr</a:t>
            </a:r>
            <a:r>
              <a:rPr lang="en-GB" sz="1200" dirty="0"/>
              <a:t>(a) ) + </a:t>
            </a:r>
          </a:p>
          <a:p>
            <a:r>
              <a:rPr lang="en-GB" sz="1200" dirty="0"/>
              <a:t>((1 - p</a:t>
            </a:r>
            <a:r>
              <a:rPr lang="en-GB" sz="1200" baseline="-25000" dirty="0"/>
              <a:t>f</a:t>
            </a:r>
            <a:r>
              <a:rPr lang="en-GB" sz="1200" dirty="0"/>
              <a:t>(a) ) - </a:t>
            </a:r>
            <a:r>
              <a:rPr lang="en-GB" sz="1200" b="1" dirty="0"/>
              <a:t>D</a:t>
            </a:r>
            <a:r>
              <a:rPr lang="en-GB" sz="1200" dirty="0"/>
              <a:t> ) * (1 - </a:t>
            </a:r>
            <a:r>
              <a:rPr lang="en-GB" sz="1200" dirty="0" err="1"/>
              <a:t>cfr</a:t>
            </a:r>
            <a:r>
              <a:rPr lang="en-GB" sz="1200" dirty="0"/>
              <a:t>(a) ) </a:t>
            </a:r>
          </a:p>
        </p:txBody>
      </p:sp>
    </p:spTree>
    <p:extLst>
      <p:ext uri="{BB962C8B-B14F-4D97-AF65-F5344CB8AC3E}">
        <p14:creationId xmlns:p14="http://schemas.microsoft.com/office/powerpoint/2010/main" val="3895795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>
            <a:extLst>
              <a:ext uri="{FF2B5EF4-FFF2-40B4-BE49-F238E27FC236}">
                <a16:creationId xmlns:a16="http://schemas.microsoft.com/office/drawing/2014/main" id="{EBD311AA-BA82-E04E-877E-BE038AF630E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06856" y="4862951"/>
            <a:ext cx="5105579" cy="1545472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3B18EAE2-C4D0-5547-A15D-2E6E5C8E4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Modelling framework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7C984DE-95F8-6848-81B9-8CADC187B285}"/>
              </a:ext>
            </a:extLst>
          </p:cNvPr>
          <p:cNvSpPr/>
          <p:nvPr/>
        </p:nvSpPr>
        <p:spPr>
          <a:xfrm>
            <a:off x="196703" y="826262"/>
            <a:ext cx="6645403" cy="313178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000" b="1" dirty="0">
                <a:solidFill>
                  <a:schemeClr val="tx1"/>
                </a:solidFill>
                <a:latin typeface="+mj-lt"/>
              </a:rPr>
              <a:t>Assumptions:</a:t>
            </a:r>
          </a:p>
          <a:p>
            <a:pPr marL="342900" indent="-342900">
              <a:buFontTx/>
              <a:buAutoNum type="arabicPeriod"/>
            </a:pPr>
            <a:r>
              <a:rPr lang="en-GB" dirty="0">
                <a:solidFill>
                  <a:schemeClr val="tx1"/>
                </a:solidFill>
                <a:latin typeface="+mj-lt"/>
              </a:rPr>
              <a:t>Time to death in community will be twice as fast as in hospital.</a:t>
            </a:r>
          </a:p>
          <a:p>
            <a:pPr marL="342900" indent="-342900">
              <a:buAutoNum type="arabicPeriod"/>
            </a:pPr>
            <a:r>
              <a:rPr lang="en-GB" dirty="0">
                <a:solidFill>
                  <a:schemeClr val="tx1"/>
                </a:solidFill>
                <a:latin typeface="+mj-lt"/>
              </a:rPr>
              <a:t>Symptomatic Infectious individuals will self-isolate.</a:t>
            </a:r>
          </a:p>
          <a:p>
            <a:pPr marL="342900" indent="-342900">
              <a:buAutoNum type="arabicPeriod"/>
            </a:pPr>
            <a:r>
              <a:rPr lang="en-GB" dirty="0">
                <a:solidFill>
                  <a:schemeClr val="tx1"/>
                </a:solidFill>
                <a:latin typeface="+mj-lt"/>
              </a:rPr>
              <a:t>Self-isolated individuals will only contact a proportion q of the contacts they do at home.</a:t>
            </a:r>
          </a:p>
          <a:p>
            <a:pPr marL="342900" indent="-342900">
              <a:buFontTx/>
              <a:buAutoNum type="arabicPeriod"/>
            </a:pPr>
            <a:r>
              <a:rPr lang="en-GB" dirty="0">
                <a:solidFill>
                  <a:schemeClr val="tx1"/>
                </a:solidFill>
                <a:latin typeface="+mj-lt"/>
              </a:rPr>
              <a:t>HCW will self-isolate perfectly once symptomatic.</a:t>
            </a:r>
          </a:p>
          <a:p>
            <a:pPr marL="342900" indent="-342900">
              <a:buAutoNum type="arabicPeriod"/>
            </a:pPr>
            <a:r>
              <a:rPr lang="en-GB" dirty="0">
                <a:solidFill>
                  <a:schemeClr val="tx1"/>
                </a:solidFill>
                <a:latin typeface="+mj-lt"/>
              </a:rPr>
              <a:t>During lock-down, a proportion d of individuals will restrict their contact to within home, the rest will only not make their work and school contacts.</a:t>
            </a:r>
          </a:p>
          <a:p>
            <a:pPr marL="342900" indent="-342900">
              <a:buAutoNum type="arabicPeriod"/>
            </a:pPr>
            <a:r>
              <a:rPr lang="en-GB" dirty="0">
                <a:solidFill>
                  <a:schemeClr val="tx1"/>
                </a:solidFill>
                <a:latin typeface="+mj-lt"/>
              </a:rPr>
              <a:t>Number of HCW is proportional to population in each HB.</a:t>
            </a:r>
          </a:p>
          <a:p>
            <a:pPr marL="342900" indent="-342900">
              <a:buAutoNum type="arabicPeriod"/>
            </a:pPr>
            <a:r>
              <a:rPr lang="en-GB" dirty="0">
                <a:solidFill>
                  <a:schemeClr val="tx1"/>
                </a:solidFill>
                <a:latin typeface="+mj-lt"/>
              </a:rPr>
              <a:t>Scots contact behaviour similar to the rest of the UK. 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698011D-A8DA-624C-B12C-0C73FBCDF7A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22493" y="739609"/>
            <a:ext cx="5063889" cy="332202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A2D8B201-ABB2-4D43-8198-C0C54D80EF83}"/>
              </a:ext>
            </a:extLst>
          </p:cNvPr>
          <p:cNvSpPr txBox="1"/>
          <p:nvPr/>
        </p:nvSpPr>
        <p:spPr>
          <a:xfrm>
            <a:off x="7554901" y="4758821"/>
            <a:ext cx="6511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Normal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ED5F137-3218-C041-83A3-1E651760A21E}"/>
              </a:ext>
            </a:extLst>
          </p:cNvPr>
          <p:cNvSpPr txBox="1"/>
          <p:nvPr/>
        </p:nvSpPr>
        <p:spPr>
          <a:xfrm>
            <a:off x="8964434" y="4758820"/>
            <a:ext cx="14560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Not work not school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F642CA2-99CE-6248-86A2-46AC53E252E7}"/>
              </a:ext>
            </a:extLst>
          </p:cNvPr>
          <p:cNvSpPr txBox="1"/>
          <p:nvPr/>
        </p:nvSpPr>
        <p:spPr>
          <a:xfrm>
            <a:off x="10938293" y="4747345"/>
            <a:ext cx="8643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Home only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BC3F7B0-C60C-6143-BB1E-9B026DECD79B}"/>
              </a:ext>
            </a:extLst>
          </p:cNvPr>
          <p:cNvSpPr txBox="1"/>
          <p:nvPr/>
        </p:nvSpPr>
        <p:spPr>
          <a:xfrm>
            <a:off x="7689084" y="4486998"/>
            <a:ext cx="4568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Mean number of contact between age groups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90FC181-1CF5-CF44-8D3A-1655FCE5158A}"/>
              </a:ext>
            </a:extLst>
          </p:cNvPr>
          <p:cNvSpPr/>
          <p:nvPr/>
        </p:nvSpPr>
        <p:spPr>
          <a:xfrm>
            <a:off x="9559645" y="6375827"/>
            <a:ext cx="201574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400" dirty="0"/>
              <a:t>(source: </a:t>
            </a:r>
            <a:r>
              <a:rPr lang="en-GB" sz="1400" dirty="0" err="1"/>
              <a:t>Prem</a:t>
            </a:r>
            <a:r>
              <a:rPr lang="en-GB" sz="1400" dirty="0"/>
              <a:t> et al 2017)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E0F0D6D-5D72-0643-BC1E-76F3AF7794D4}"/>
              </a:ext>
            </a:extLst>
          </p:cNvPr>
          <p:cNvSpPr txBox="1"/>
          <p:nvPr/>
        </p:nvSpPr>
        <p:spPr>
          <a:xfrm>
            <a:off x="7474688" y="179931"/>
            <a:ext cx="47173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Population structure, age-specific hospitalisation rate and CFR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2B16FA7-6CF0-3C45-96D4-91106012B4F5}"/>
              </a:ext>
            </a:extLst>
          </p:cNvPr>
          <p:cNvSpPr/>
          <p:nvPr/>
        </p:nvSpPr>
        <p:spPr>
          <a:xfrm>
            <a:off x="8777723" y="3958043"/>
            <a:ext cx="331146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GB" sz="1400" dirty="0"/>
              <a:t>(source: Scottish census 2011; ECDC, 2020; Russell et al 2020)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5B314A4-42AE-4B47-A622-C9B1E5632472}"/>
              </a:ext>
            </a:extLst>
          </p:cNvPr>
          <p:cNvSpPr/>
          <p:nvPr/>
        </p:nvSpPr>
        <p:spPr>
          <a:xfrm>
            <a:off x="74271" y="4157172"/>
            <a:ext cx="6622782" cy="230832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GB" sz="1200" dirty="0" err="1"/>
              <a:t>T</a:t>
            </a:r>
            <a:r>
              <a:rPr lang="en-GB" sz="1200" baseline="-25000" dirty="0" err="1"/>
              <a:t>lat</a:t>
            </a:r>
            <a:r>
              <a:rPr lang="en-GB" sz="1200" dirty="0"/>
              <a:t>=5 days,   </a:t>
            </a:r>
          </a:p>
          <a:p>
            <a:r>
              <a:rPr lang="en-GB" sz="1200" dirty="0" err="1"/>
              <a:t>p</a:t>
            </a:r>
            <a:r>
              <a:rPr lang="en-GB" sz="1200" baseline="-25000" dirty="0" err="1"/>
              <a:t>s</a:t>
            </a:r>
            <a:r>
              <a:rPr lang="en-GB" sz="1200" dirty="0"/>
              <a:t>(a&gt;0)= 0.96</a:t>
            </a:r>
          </a:p>
          <a:p>
            <a:r>
              <a:rPr lang="en-GB" sz="1200" dirty="0" err="1"/>
              <a:t>p</a:t>
            </a:r>
            <a:r>
              <a:rPr lang="en-GB" sz="1200" baseline="-25000" dirty="0" err="1"/>
              <a:t>s</a:t>
            </a:r>
            <a:r>
              <a:rPr lang="en-GB" sz="1200" dirty="0"/>
              <a:t>(a=0)= 0.1 probability of symptoms </a:t>
            </a:r>
            <a:r>
              <a:rPr lang="en-GB" sz="1200" dirty="0" err="1"/>
              <a:t>p</a:t>
            </a:r>
            <a:r>
              <a:rPr lang="en-GB" sz="1200" baseline="-25000" dirty="0" err="1"/>
              <a:t>s</a:t>
            </a:r>
            <a:r>
              <a:rPr lang="en-GB" sz="1200" baseline="-25000" dirty="0"/>
              <a:t> </a:t>
            </a:r>
            <a:r>
              <a:rPr lang="en-GB" sz="1200" dirty="0"/>
              <a:t>for Under 20 </a:t>
            </a:r>
            <a:r>
              <a:rPr lang="en-GB" sz="1200" dirty="0" err="1"/>
              <a:t>yo</a:t>
            </a:r>
            <a:r>
              <a:rPr lang="en-GB" sz="1200" dirty="0"/>
              <a:t>, from doi:10.1542/peds.2020-0702  </a:t>
            </a:r>
          </a:p>
          <a:p>
            <a:r>
              <a:rPr lang="en-GB" sz="1200" dirty="0" err="1"/>
              <a:t>T</a:t>
            </a:r>
            <a:r>
              <a:rPr lang="en-GB" sz="1200" baseline="-25000" dirty="0" err="1"/>
              <a:t>inf</a:t>
            </a:r>
            <a:r>
              <a:rPr lang="en-GB" sz="1200" baseline="-25000" dirty="0"/>
              <a:t> </a:t>
            </a:r>
            <a:r>
              <a:rPr lang="en-GB" sz="1200" dirty="0"/>
              <a:t>=3 days</a:t>
            </a:r>
          </a:p>
          <a:p>
            <a:r>
              <a:rPr lang="en-GB" sz="1200" dirty="0" err="1"/>
              <a:t>T</a:t>
            </a:r>
            <a:r>
              <a:rPr lang="en-GB" sz="1200" baseline="-25000" dirty="0" err="1"/>
              <a:t>rec</a:t>
            </a:r>
            <a:r>
              <a:rPr lang="en-GB" sz="1200" baseline="-25000" dirty="0"/>
              <a:t> </a:t>
            </a:r>
            <a:r>
              <a:rPr lang="en-GB" sz="1200" dirty="0"/>
              <a:t>=11 days</a:t>
            </a:r>
          </a:p>
          <a:p>
            <a:r>
              <a:rPr lang="en-GB" sz="1200" dirty="0" err="1"/>
              <a:t>T</a:t>
            </a:r>
            <a:r>
              <a:rPr lang="en-GB" sz="1200" baseline="-25000" dirty="0" err="1"/>
              <a:t>sym</a:t>
            </a:r>
            <a:r>
              <a:rPr lang="en-GB" sz="1200" baseline="-25000" dirty="0"/>
              <a:t> </a:t>
            </a:r>
            <a:r>
              <a:rPr lang="en-GB" sz="1200" dirty="0"/>
              <a:t>=5 days</a:t>
            </a:r>
          </a:p>
          <a:p>
            <a:r>
              <a:rPr lang="en-GB" sz="1200" dirty="0" err="1"/>
              <a:t>T</a:t>
            </a:r>
            <a:r>
              <a:rPr lang="en-GB" sz="1200" baseline="-25000" dirty="0" err="1"/>
              <a:t>hos</a:t>
            </a:r>
            <a:r>
              <a:rPr lang="en-GB" sz="1200" baseline="-25000" dirty="0"/>
              <a:t> </a:t>
            </a:r>
            <a:r>
              <a:rPr lang="en-GB" sz="1200" dirty="0"/>
              <a:t>=5 days , from  </a:t>
            </a:r>
            <a:r>
              <a:rPr lang="en-GB" sz="1200" dirty="0">
                <a:hlinkClick r:id="rId4"/>
              </a:rPr>
              <a:t>https://www.icnarc.org/Our-Audit/Audits/Cmp/Reports</a:t>
            </a:r>
            <a:endParaRPr lang="en-GB" sz="1200" dirty="0"/>
          </a:p>
          <a:p>
            <a:r>
              <a:rPr lang="en-GB" sz="1200" dirty="0"/>
              <a:t>p(</a:t>
            </a:r>
            <a:r>
              <a:rPr lang="en-GB" sz="1200" dirty="0" err="1"/>
              <a:t>d|h,a</a:t>
            </a:r>
            <a:r>
              <a:rPr lang="en-GB" sz="1200" dirty="0"/>
              <a:t>) = CFR(a) / </a:t>
            </a:r>
            <a:r>
              <a:rPr lang="en-GB" sz="1200" dirty="0" err="1"/>
              <a:t>p</a:t>
            </a:r>
            <a:r>
              <a:rPr lang="en-GB" sz="1200" baseline="-25000" dirty="0" err="1"/>
              <a:t>h</a:t>
            </a:r>
            <a:r>
              <a:rPr lang="en-GB" sz="1200" dirty="0"/>
              <a:t>(a)</a:t>
            </a:r>
          </a:p>
          <a:p>
            <a:r>
              <a:rPr lang="en-GB" sz="1200" dirty="0"/>
              <a:t>CFR(a): age-structured case fatality ratio, from </a:t>
            </a:r>
            <a:r>
              <a:rPr lang="en-GB" sz="1200" dirty="0" err="1"/>
              <a:t>doi</a:t>
            </a:r>
            <a:r>
              <a:rPr lang="en-GB" sz="1200" dirty="0"/>
              <a:t>: 10.2807/1560-7917.ES.2020.25.12.2000256</a:t>
            </a:r>
          </a:p>
          <a:p>
            <a:r>
              <a:rPr lang="en-GB" sz="1200" dirty="0" err="1"/>
              <a:t>p</a:t>
            </a:r>
            <a:r>
              <a:rPr lang="en-GB" sz="1200" baseline="-25000" dirty="0" err="1"/>
              <a:t>h</a:t>
            </a:r>
            <a:r>
              <a:rPr lang="en-GB" sz="1200" dirty="0"/>
              <a:t>(a): age-structured probability of hospitalisation, from </a:t>
            </a:r>
            <a:r>
              <a:rPr lang="en-GB" sz="1200" dirty="0">
                <a:hlinkClick r:id="rId5"/>
              </a:rPr>
              <a:t>https://www.ecdc.europa.eu/sites/default/files/documents/RRA-seventh-update-Outbreak-of-coronavirus-disease-COVID-19.pdf</a:t>
            </a:r>
            <a:endParaRPr lang="en-GB" sz="12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B649EDC-FDFC-7844-AE8D-959CA300F35C}"/>
              </a:ext>
            </a:extLst>
          </p:cNvPr>
          <p:cNvSpPr txBox="1"/>
          <p:nvPr/>
        </p:nvSpPr>
        <p:spPr>
          <a:xfrm>
            <a:off x="66866" y="3958043"/>
            <a:ext cx="4568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Fixed parameters</a:t>
            </a:r>
          </a:p>
        </p:txBody>
      </p:sp>
    </p:spTree>
    <p:extLst>
      <p:ext uri="{BB962C8B-B14F-4D97-AF65-F5344CB8AC3E}">
        <p14:creationId xmlns:p14="http://schemas.microsoft.com/office/powerpoint/2010/main" val="15454518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0EC49-9AE7-824B-8D19-E109D2ECD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Fitting procedure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C1ACC18-EA8C-1F47-A443-C3B345B02A1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36883" y="1214945"/>
            <a:ext cx="4780685" cy="491313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4764285-5472-7B47-A4C3-716497C621A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00619" y="1439535"/>
            <a:ext cx="1548203" cy="180097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981D93D-8E0D-134E-9A82-B6182BEA40AD}"/>
              </a:ext>
            </a:extLst>
          </p:cNvPr>
          <p:cNvSpPr txBox="1"/>
          <p:nvPr/>
        </p:nvSpPr>
        <p:spPr>
          <a:xfrm>
            <a:off x="1156730" y="901943"/>
            <a:ext cx="3446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Number of reported cases per day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DB7937F8-4F07-3744-ABB2-61A5C87173BA}"/>
                  </a:ext>
                </a:extLst>
              </p:cNvPr>
              <p:cNvSpPr/>
              <p:nvPr/>
            </p:nvSpPr>
            <p:spPr>
              <a:xfrm>
                <a:off x="5422841" y="1439534"/>
                <a:ext cx="6626405" cy="2981993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GB" b="1" dirty="0">
                    <a:solidFill>
                      <a:schemeClr val="tx1"/>
                    </a:solidFill>
                    <a:latin typeface="+mj-lt"/>
                  </a:rPr>
                  <a:t>Key information</a:t>
                </a:r>
                <a:r>
                  <a:rPr lang="en-GB" sz="1600" dirty="0">
                    <a:solidFill>
                      <a:schemeClr val="tx1"/>
                    </a:solidFill>
                    <a:latin typeface="+mj-lt"/>
                  </a:rPr>
                  <a:t>:</a:t>
                </a:r>
              </a:p>
              <a:p>
                <a:pPr marL="342900" indent="-342900">
                  <a:buAutoNum type="arabicPeriod"/>
                </a:pPr>
                <a:r>
                  <a:rPr lang="en-GB" sz="1600" dirty="0">
                    <a:solidFill>
                      <a:schemeClr val="tx1"/>
                    </a:solidFill>
                    <a:latin typeface="+mj-lt"/>
                  </a:rPr>
                  <a:t>All reported cases are hospitalised (not yet testing)</a:t>
                </a:r>
              </a:p>
              <a:p>
                <a:pPr marL="342900" indent="-342900">
                  <a:buAutoNum type="arabicPeriod"/>
                </a:pPr>
                <a:r>
                  <a:rPr lang="en-GB" sz="1600" dirty="0">
                    <a:solidFill>
                      <a:schemeClr val="tx1"/>
                    </a:solidFill>
                    <a:latin typeface="+mj-lt"/>
                  </a:rPr>
                  <a:t>Health Boards are independent to each other (closed syst.)</a:t>
                </a:r>
              </a:p>
              <a:p>
                <a:pPr marL="342900" indent="-342900">
                  <a:buAutoNum type="arabicPeriod"/>
                </a:pPr>
                <a:r>
                  <a:rPr lang="en-GB" sz="1600" dirty="0">
                    <a:solidFill>
                      <a:schemeClr val="tx1"/>
                    </a:solidFill>
                    <a:latin typeface="+mj-lt"/>
                  </a:rPr>
                  <a:t>8 parameters fitted: </a:t>
                </a:r>
              </a:p>
              <a:p>
                <a:pPr marL="800100" lvl="1" indent="-342900">
                  <a:buAutoNum type="arabicPeriod"/>
                </a:pPr>
                <a:r>
                  <a:rPr lang="en-GB" sz="1600" dirty="0">
                    <a:solidFill>
                      <a:schemeClr val="tx1"/>
                    </a:solidFill>
                    <a:latin typeface="+mj-lt"/>
                  </a:rPr>
                  <a:t>age dependent transmission: p</a:t>
                </a:r>
                <a:r>
                  <a:rPr lang="en-GB" sz="1600" baseline="-25000" dirty="0">
                    <a:solidFill>
                      <a:schemeClr val="tx1"/>
                    </a:solidFill>
                    <a:latin typeface="+mj-lt"/>
                  </a:rPr>
                  <a:t>i, </a:t>
                </a:r>
                <a:r>
                  <a:rPr lang="en-GB" sz="1600" dirty="0" err="1">
                    <a:solidFill>
                      <a:schemeClr val="tx1"/>
                    </a:solidFill>
                    <a:latin typeface="+mj-lt"/>
                  </a:rPr>
                  <a:t>p</a:t>
                </a:r>
                <a:r>
                  <a:rPr lang="en-GB" sz="1600" baseline="-25000" dirty="0" err="1">
                    <a:solidFill>
                      <a:schemeClr val="tx1"/>
                    </a:solidFill>
                    <a:latin typeface="+mj-lt"/>
                  </a:rPr>
                  <a:t>hcw</a:t>
                </a:r>
                <a:r>
                  <a:rPr lang="en-GB" sz="1600" dirty="0">
                    <a:solidFill>
                      <a:schemeClr val="tx1"/>
                    </a:solidFill>
                    <a:latin typeface="+mj-lt"/>
                  </a:rPr>
                  <a:t>, </a:t>
                </a:r>
                <a:r>
                  <a:rPr lang="en-GB" sz="1600" dirty="0" err="1">
                    <a:solidFill>
                      <a:schemeClr val="tx1"/>
                    </a:solidFill>
                    <a:latin typeface="+mj-lt"/>
                  </a:rPr>
                  <a:t>c</a:t>
                </a:r>
                <a:r>
                  <a:rPr lang="en-GB" sz="1600" baseline="-25000" dirty="0" err="1">
                    <a:solidFill>
                      <a:schemeClr val="tx1"/>
                    </a:solidFill>
                    <a:latin typeface="+mj-lt"/>
                  </a:rPr>
                  <a:t>hcw</a:t>
                </a:r>
                <a:r>
                  <a:rPr lang="en-GB" sz="1600" dirty="0">
                    <a:solidFill>
                      <a:schemeClr val="tx1"/>
                    </a:solidFill>
                    <a:latin typeface="+mj-lt"/>
                  </a:rPr>
                  <a:t>, q and d</a:t>
                </a:r>
              </a:p>
              <a:p>
                <a:pPr marL="800100" lvl="1" indent="-342900">
                  <a:buAutoNum type="arabicPeriod"/>
                </a:pPr>
                <a:r>
                  <a:rPr lang="en-GB" sz="1600" dirty="0">
                    <a:solidFill>
                      <a:schemeClr val="tx1"/>
                    </a:solidFill>
                    <a:latin typeface="+mj-lt"/>
                  </a:rPr>
                  <a:t>Background transmission: </a:t>
                </a:r>
                <a14:m>
                  <m:oMath xmlns:m="http://schemas.openxmlformats.org/officeDocument/2006/math">
                    <m:r>
                      <a:rPr lang="en-GB" sz="16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  <m:d>
                      <m:dPr>
                        <m:ctrlPr>
                          <a:rPr lang="en-GB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endParaRPr lang="en-GB" sz="1600" dirty="0">
                  <a:solidFill>
                    <a:schemeClr val="tx1"/>
                  </a:solidFill>
                  <a:latin typeface="+mj-lt"/>
                </a:endParaRPr>
              </a:p>
              <a:p>
                <a:pPr marL="800100" lvl="1" indent="-342900">
                  <a:buAutoNum type="arabicPeriod"/>
                </a:pPr>
                <a:r>
                  <a:rPr lang="en-GB" sz="1600" dirty="0">
                    <a:solidFill>
                      <a:schemeClr val="tx1"/>
                    </a:solidFill>
                    <a:latin typeface="+mj-lt"/>
                  </a:rPr>
                  <a:t>Epidemiology of frail individuals: </a:t>
                </a:r>
                <a:r>
                  <a:rPr lang="en-GB" sz="1600" dirty="0" err="1">
                    <a:solidFill>
                      <a:schemeClr val="tx1"/>
                    </a:solidFill>
                    <a:latin typeface="+mj-lt"/>
                  </a:rPr>
                  <a:t>RRdh</a:t>
                </a:r>
                <a:r>
                  <a:rPr lang="en-GB" sz="1600" dirty="0">
                    <a:solidFill>
                      <a:schemeClr val="tx1"/>
                    </a:solidFill>
                    <a:latin typeface="+mj-lt"/>
                  </a:rPr>
                  <a:t>, </a:t>
                </a:r>
                <a:r>
                  <a:rPr lang="en-GB" sz="1600" dirty="0" err="1">
                    <a:solidFill>
                      <a:schemeClr val="tx1"/>
                    </a:solidFill>
                    <a:latin typeface="+mj-lt"/>
                  </a:rPr>
                  <a:t>RRdc</a:t>
                </a:r>
                <a:r>
                  <a:rPr lang="en-GB" sz="1600" dirty="0">
                    <a:solidFill>
                      <a:schemeClr val="tx1"/>
                    </a:solidFill>
                    <a:latin typeface="+mj-lt"/>
                  </a:rPr>
                  <a:t> and </a:t>
                </a:r>
                <a:r>
                  <a:rPr lang="en-GB" sz="1600" dirty="0" err="1">
                    <a:solidFill>
                      <a:schemeClr val="tx1"/>
                    </a:solidFill>
                    <a:latin typeface="+mj-lt"/>
                  </a:rPr>
                  <a:t>RRh</a:t>
                </a:r>
                <a:r>
                  <a:rPr lang="en-GB" sz="1600" dirty="0">
                    <a:solidFill>
                      <a:schemeClr val="tx1"/>
                    </a:solidFill>
                    <a:latin typeface="+mj-lt"/>
                  </a:rPr>
                  <a:t>, which are the relative risks of death at hospital, death in community and </a:t>
                </a:r>
                <a:r>
                  <a:rPr lang="en-GB" sz="1600" dirty="0" err="1">
                    <a:solidFill>
                      <a:schemeClr val="tx1"/>
                    </a:solidFill>
                    <a:latin typeface="+mj-lt"/>
                  </a:rPr>
                  <a:t>hospitalisatsion</a:t>
                </a:r>
                <a:r>
                  <a:rPr lang="en-GB" sz="1600" dirty="0">
                    <a:solidFill>
                      <a:schemeClr val="tx1"/>
                    </a:solidFill>
                    <a:latin typeface="+mj-lt"/>
                  </a:rPr>
                  <a:t> vs. non-frail</a:t>
                </a:r>
              </a:p>
              <a:p>
                <a:pPr marL="342900" indent="-342900">
                  <a:buAutoNum type="arabicPeriod"/>
                </a:pPr>
                <a:r>
                  <a:rPr lang="en-GB" sz="1600" dirty="0">
                    <a:solidFill>
                      <a:schemeClr val="tx1"/>
                    </a:solidFill>
                    <a:latin typeface="+mj-lt"/>
                  </a:rPr>
                  <a:t>Priors: </a:t>
                </a:r>
                <a:r>
                  <a:rPr lang="en-GB" sz="1600" dirty="0" err="1">
                    <a:solidFill>
                      <a:schemeClr val="tx1"/>
                    </a:solidFill>
                    <a:latin typeface="+mj-lt"/>
                  </a:rPr>
                  <a:t>c</a:t>
                </a:r>
                <a:r>
                  <a:rPr lang="en-GB" sz="1600" baseline="-25000" dirty="0" err="1">
                    <a:solidFill>
                      <a:schemeClr val="tx1"/>
                    </a:solidFill>
                    <a:latin typeface="+mj-lt"/>
                  </a:rPr>
                  <a:t>hcw</a:t>
                </a:r>
                <a:r>
                  <a:rPr lang="en-GB" sz="1600" dirty="0">
                    <a:solidFill>
                      <a:schemeClr val="tx1"/>
                    </a:solidFill>
                    <a:latin typeface="+mj-lt"/>
                  </a:rPr>
                  <a:t> (Poisson(42)); RR (Gamma(1,1)); </a:t>
                </a:r>
                <a:r>
                  <a:rPr lang="en-GB" sz="1600" dirty="0" err="1">
                    <a:solidFill>
                      <a:schemeClr val="tx1"/>
                    </a:solidFill>
                    <a:latin typeface="+mj-lt"/>
                  </a:rPr>
                  <a:t>p_inf</a:t>
                </a:r>
                <a:r>
                  <a:rPr lang="en-GB" sz="1600" dirty="0">
                    <a:solidFill>
                      <a:schemeClr val="tx1"/>
                    </a:solidFill>
                    <a:latin typeface="+mj-lt"/>
                  </a:rPr>
                  <a:t> (Beta(3,9)), </a:t>
                </a:r>
                <a:r>
                  <a:rPr lang="en-GB" sz="1600" dirty="0" err="1">
                    <a:solidFill>
                      <a:schemeClr val="tx1"/>
                    </a:solidFill>
                    <a:latin typeface="+mj-lt"/>
                  </a:rPr>
                  <a:t>p_hcw</a:t>
                </a:r>
                <a:r>
                  <a:rPr lang="en-GB" sz="1600" dirty="0">
                    <a:solidFill>
                      <a:schemeClr val="tx1"/>
                    </a:solidFill>
                    <a:latin typeface="+mj-lt"/>
                  </a:rPr>
                  <a:t>, d, q (Beta(3,3)), lambda (Uni(1e-9,1e-6)) </a:t>
                </a:r>
              </a:p>
            </p:txBody>
          </p:sp>
        </mc:Choice>
        <mc:Fallback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DB7937F8-4F07-3744-ABB2-61A5C87173B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22841" y="1439534"/>
                <a:ext cx="6626405" cy="2981993"/>
              </a:xfrm>
              <a:prstGeom prst="rect">
                <a:avLst/>
              </a:prstGeom>
              <a:blipFill>
                <a:blip r:embed="rId4"/>
                <a:stretch>
                  <a:fillRect l="-765" t="-424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TextBox 14">
            <a:extLst>
              <a:ext uri="{FF2B5EF4-FFF2-40B4-BE49-F238E27FC236}">
                <a16:creationId xmlns:a16="http://schemas.microsoft.com/office/drawing/2014/main" id="{C5CD9A5D-8359-E24D-A4A0-DA9707C7D1E9}"/>
              </a:ext>
            </a:extLst>
          </p:cNvPr>
          <p:cNvSpPr txBox="1"/>
          <p:nvPr/>
        </p:nvSpPr>
        <p:spPr>
          <a:xfrm>
            <a:off x="5422841" y="4563940"/>
            <a:ext cx="20372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/>
              <a:t>ABC-SMC inference framework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7C29F61-E325-6848-9486-7C7CFC95DE34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08766" y="4421528"/>
            <a:ext cx="3304525" cy="243647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1153BF80-69CF-7440-9B6B-D1376B9AE7BA}"/>
                  </a:ext>
                </a:extLst>
              </p:cNvPr>
              <p:cNvSpPr/>
              <p:nvPr/>
            </p:nvSpPr>
            <p:spPr>
              <a:xfrm>
                <a:off x="5574354" y="178819"/>
                <a:ext cx="5735032" cy="140006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sz="16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Λ</m:t>
                      </m:r>
                      <m:d>
                        <m:dPr>
                          <m:ctrlPr>
                            <a:rPr lang="el-GR" sz="16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𝑎</m:t>
                          </m:r>
                          <m:r>
                            <a:rPr lang="en-GB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GB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  <m:r>
                            <a:rPr lang="en-GB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GB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</m:t>
                          </m:r>
                          <m:r>
                            <a:rPr lang="en-GB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GB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𝑞</m:t>
                          </m:r>
                        </m:e>
                      </m:d>
                      <m:r>
                        <a:rPr lang="en-GB" sz="16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GB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GB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GB" sz="1600" b="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1600" b="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GB" sz="1600" b="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h𝑐𝑤</m:t>
                                    </m:r>
                                  </m:sub>
                                </m:sSub>
                                <m:r>
                                  <m:rPr>
                                    <m:brk m:alnAt="7"/>
                                  </m:rPr>
                                  <a:rPr lang="en-GB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.</m:t>
                                </m:r>
                                <m:sSub>
                                  <m:sSubPr>
                                    <m:ctrlPr>
                                      <a:rPr lang="en-GB" sz="160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1600" b="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𝑐</m:t>
                                    </m:r>
                                  </m:e>
                                  <m:sub>
                                    <m:r>
                                      <a:rPr lang="en-GB" sz="160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h𝑐𝑤</m:t>
                                    </m:r>
                                  </m:sub>
                                </m:sSub>
                                <m:r>
                                  <a:rPr lang="en-GB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.</m:t>
                                </m:r>
                                <m:f>
                                  <m:fPr>
                                    <m:ctrlPr>
                                      <a:rPr lang="en-GB" sz="16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nary>
                                      <m:naryPr>
                                        <m:chr m:val="∑"/>
                                        <m:supHide m:val="on"/>
                                        <m:ctrlPr>
                                          <a:rPr lang="en-GB" sz="1600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naryPr>
                                      <m:sub>
                                        <m:r>
                                          <a:rPr lang="en-GB" sz="16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𝑗</m:t>
                                        </m:r>
                                        <m:r>
                                          <a:rPr lang="en-GB" sz="16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∈∀</m:t>
                                        </m:r>
                                        <m:r>
                                          <m:rPr>
                                            <m:brk m:alnAt="7"/>
                                          </m:rPr>
                                          <a:rPr lang="en-GB" sz="1600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</m:sub>
                                      <m:sup/>
                                      <m:e>
                                        <m:sSup>
                                          <m:sSupPr>
                                            <m:ctrlPr>
                                              <a:rPr lang="en-GB" sz="160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GB" sz="1600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𝐻</m:t>
                                            </m:r>
                                          </m:e>
                                          <m:sup>
                                            <m:r>
                                              <a:rPr lang="en-GB" sz="1600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𝑗</m:t>
                                            </m:r>
                                          </m:sup>
                                        </m:sSup>
                                      </m:e>
                                    </m:nary>
                                  </m:num>
                                  <m:den>
                                    <m:sSup>
                                      <m:sSupPr>
                                        <m:ctrlPr>
                                          <a:rPr lang="en-GB" sz="16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GB" sz="16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𝑁</m:t>
                                        </m:r>
                                      </m:e>
                                      <m:sup>
                                        <m:r>
                                          <a:rPr lang="en-GB" sz="16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</m:sup>
                                    </m:sSup>
                                    <m:r>
                                      <a:rPr lang="en-GB" sz="16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−(</m:t>
                                    </m:r>
                                    <m:sSubSup>
                                      <m:sSubSupPr>
                                        <m:ctrlPr>
                                          <a:rPr lang="en-GB" sz="1600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GB" sz="1600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𝐼</m:t>
                                        </m:r>
                                      </m:e>
                                      <m:sub>
                                        <m:r>
                                          <a:rPr lang="en-GB" sz="1600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</m:sub>
                                      <m:sup>
                                        <m:r>
                                          <a:rPr lang="en-GB" sz="1600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</m:sup>
                                    </m:sSubSup>
                                    <m:r>
                                      <a:rPr lang="en-GB" sz="16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n-GB" sz="16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GB" sz="1600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𝐻</m:t>
                                        </m:r>
                                      </m:e>
                                      <m:sup>
                                        <m:r>
                                          <a:rPr lang="en-GB" sz="16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</m:sup>
                                    </m:sSup>
                                    <m:r>
                                      <a:rPr lang="en-GB" sz="16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n-GB" sz="160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GB" sz="16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𝐷</m:t>
                                        </m:r>
                                      </m:e>
                                      <m:sup>
                                        <m:r>
                                          <a:rPr lang="en-GB" sz="1600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</m:sup>
                                    </m:sSup>
                                    <m:r>
                                      <a:rPr lang="en-GB" sz="16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)</m:t>
                                    </m:r>
                                  </m:den>
                                </m:f>
                                <m:r>
                                  <m:rPr>
                                    <m:brk m:alnAt="7"/>
                                  </m:rPr>
                                  <a:rPr lang="en-GB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GB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GB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𝑖𝑓</m:t>
                                </m:r>
                                <m:r>
                                  <a:rPr lang="en-GB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GB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𝑎</m:t>
                                </m:r>
                                <m:r>
                                  <a:rPr lang="en-GB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GB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h𝑐𝑤</m:t>
                                </m:r>
                              </m:e>
                            </m:mr>
                            <m:mr>
                              <m:e>
                                <m:nary>
                                  <m:naryPr>
                                    <m:chr m:val="∑"/>
                                    <m:supHide m:val="on"/>
                                    <m:ctrlPr>
                                      <a:rPr lang="en-GB" sz="16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naryPr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en-GB" sz="16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𝑗</m:t>
                                    </m:r>
                                    <m:r>
                                      <a:rPr lang="en-GB" sz="16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≠</m:t>
                                    </m:r>
                                    <m:r>
                                      <a:rPr lang="en-GB" sz="16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h𝑐𝑤</m:t>
                                    </m:r>
                                  </m:sub>
                                  <m:sup/>
                                  <m:e>
                                    <m:f>
                                      <m:fPr>
                                        <m:type m:val="lin"/>
                                        <m:ctrlPr>
                                          <a:rPr lang="en-GB" sz="16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sSub>
                                          <m:sSubPr>
                                            <m:ctrlPr>
                                              <a:rPr lang="en-GB" sz="1600" i="1" smtClean="0">
                                                <a:solidFill>
                                                  <a:srgbClr val="FF0000"/>
                                                </a:solidFill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GB" sz="1600" i="1">
                                                <a:solidFill>
                                                  <a:srgbClr val="FF0000"/>
                                                </a:solidFill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𝑝</m:t>
                                            </m:r>
                                          </m:e>
                                          <m:sub>
                                            <m:r>
                                              <a:rPr lang="en-GB" sz="1600" i="1">
                                                <a:solidFill>
                                                  <a:srgbClr val="FF0000"/>
                                                </a:solidFill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𝑖</m:t>
                                            </m:r>
                                          </m:sub>
                                        </m:sSub>
                                        <m:r>
                                          <a:rPr lang="en-GB" sz="16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.</m:t>
                                        </m:r>
                                        <m:r>
                                          <a:rPr lang="en-GB" sz="16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𝑐</m:t>
                                        </m:r>
                                        <m:d>
                                          <m:dPr>
                                            <m:ctrlPr>
                                              <a:rPr lang="en-GB" sz="16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GB" sz="16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𝑎</m:t>
                                            </m:r>
                                            <m:r>
                                              <a:rPr lang="en-GB" sz="16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,</m:t>
                                            </m:r>
                                            <m:r>
                                              <a:rPr lang="en-GB" sz="16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𝑗</m:t>
                                            </m:r>
                                          </m:e>
                                          <m:e>
                                            <m:r>
                                              <a:rPr lang="en-GB" sz="16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𝑡</m:t>
                                            </m:r>
                                            <m:r>
                                              <a:rPr lang="en-GB" sz="16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,</m:t>
                                            </m:r>
                                            <m:r>
                                              <a:rPr lang="en-GB" sz="1600" i="1" smtClean="0">
                                                <a:solidFill>
                                                  <a:srgbClr val="FF0000"/>
                                                </a:solidFill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𝑑</m:t>
                                            </m:r>
                                            <m:r>
                                              <a:rPr lang="en-GB" sz="16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,</m:t>
                                            </m:r>
                                            <m:r>
                                              <a:rPr lang="en-GB" sz="1600" i="1" smtClean="0">
                                                <a:solidFill>
                                                  <a:srgbClr val="FF0000"/>
                                                </a:solidFill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𝑞</m:t>
                                            </m:r>
                                          </m:e>
                                        </m:d>
                                        <m:r>
                                          <a:rPr lang="en-GB" sz="16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.(</m:t>
                                        </m:r>
                                        <m:sSup>
                                          <m:sSupPr>
                                            <m:ctrlPr>
                                              <a:rPr lang="en-GB" sz="16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GB" sz="16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𝐼</m:t>
                                            </m:r>
                                          </m:e>
                                          <m:sup>
                                            <m:r>
                                              <a:rPr lang="en-GB" sz="16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𝑎</m:t>
                                            </m:r>
                                          </m:sup>
                                        </m:sSup>
                                        <m:r>
                                          <a:rPr lang="en-GB" sz="16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+</m:t>
                                        </m:r>
                                        <m:sSubSup>
                                          <m:sSubSupPr>
                                            <m:ctrlPr>
                                              <a:rPr lang="en-GB" sz="16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sSubSupPr>
                                          <m:e>
                                            <m:r>
                                              <a:rPr lang="en-GB" sz="16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𝐼</m:t>
                                            </m:r>
                                          </m:e>
                                          <m:sub>
                                            <m:r>
                                              <a:rPr lang="en-GB" sz="16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𝑠</m:t>
                                            </m:r>
                                          </m:sub>
                                          <m:sup>
                                            <m:r>
                                              <a:rPr lang="en-GB" sz="16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𝑎</m:t>
                                            </m:r>
                                          </m:sup>
                                        </m:sSubSup>
                                        <m:r>
                                          <a:rPr lang="en-GB" sz="16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)</m:t>
                                        </m:r>
                                      </m:num>
                                      <m:den>
                                        <m:sSup>
                                          <m:sSupPr>
                                            <m:ctrlPr>
                                              <a:rPr lang="en-GB" sz="16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GB" sz="16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𝑁</m:t>
                                            </m:r>
                                          </m:e>
                                          <m:sup>
                                            <m:r>
                                              <a:rPr lang="en-GB" sz="16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𝑎</m:t>
                                            </m:r>
                                          </m:sup>
                                        </m:sSup>
                                      </m:den>
                                    </m:f>
                                  </m:e>
                                </m:nary>
                                <m:r>
                                  <a:rPr lang="en-GB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 </m:t>
                                </m:r>
                                <m:r>
                                  <a:rPr lang="en-GB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𝑜𝑡h𝑒𝑟𝑤𝑖𝑠𝑒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GB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1153BF80-69CF-7440-9B6B-D1376B9AE7B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74354" y="178819"/>
                <a:ext cx="5735032" cy="1400063"/>
              </a:xfrm>
              <a:prstGeom prst="rect">
                <a:avLst/>
              </a:prstGeom>
              <a:blipFill>
                <a:blip r:embed="rId6"/>
                <a:stretch>
                  <a:fillRect t="-21622" b="-8108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396021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859D14-1DC0-A542-B058-2488C0A8D4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Goodness of fit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13F94D5-3B41-E347-93DC-6A4F013377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0836" y="1585731"/>
            <a:ext cx="4184065" cy="401569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EBF2ACA-31D5-1B4F-9D90-D057E51D11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3604" y="1585731"/>
            <a:ext cx="4514940" cy="4015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55752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C1973-D4F0-E346-89B4-5708E98BC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Problems encountered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F93C677-9B10-2E46-98C8-1DA9A714C750}"/>
              </a:ext>
            </a:extLst>
          </p:cNvPr>
          <p:cNvSpPr txBox="1">
            <a:spLocks/>
          </p:cNvSpPr>
          <p:nvPr/>
        </p:nvSpPr>
        <p:spPr>
          <a:xfrm>
            <a:off x="838200" y="933488"/>
            <a:ext cx="6142829" cy="5305266"/>
          </a:xfrm>
          <a:prstGeom prst="rect">
            <a:avLst/>
          </a:prstGeom>
        </p:spPr>
        <p:txBody>
          <a:bodyPr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Fit on both cases and deaths from NHS data not possible</a:t>
            </a:r>
          </a:p>
          <a:p>
            <a:endParaRPr lang="en-GB" dirty="0"/>
          </a:p>
          <a:p>
            <a:r>
              <a:rPr lang="en-GB" dirty="0"/>
              <a:t>Only at Scotland-level only: no data at HB-level</a:t>
            </a:r>
          </a:p>
          <a:p>
            <a:pPr lvl="1"/>
            <a:endParaRPr lang="en-GB" dirty="0"/>
          </a:p>
          <a:p>
            <a:r>
              <a:rPr lang="en-GB" dirty="0"/>
              <a:t>Model always underpredicting deaths at hospital</a:t>
            </a:r>
          </a:p>
          <a:p>
            <a:pPr lvl="1"/>
            <a:r>
              <a:rPr lang="en-GB" dirty="0"/>
              <a:t>Seeding was fixed to index case but index != primary case </a:t>
            </a:r>
          </a:p>
          <a:p>
            <a:pPr lvl="1"/>
            <a:r>
              <a:rPr lang="en-GB" dirty="0">
                <a:sym typeface="Wingdings" pitchFamily="2" charset="2"/>
              </a:rPr>
              <a:t>frail population to account  hospital filtering</a:t>
            </a:r>
          </a:p>
          <a:p>
            <a:pPr lvl="1"/>
            <a:endParaRPr lang="en-GB" dirty="0"/>
          </a:p>
          <a:p>
            <a:r>
              <a:rPr lang="en-GB" dirty="0"/>
              <a:t>New hypothesis: </a:t>
            </a:r>
          </a:p>
          <a:p>
            <a:pPr lvl="1"/>
            <a:r>
              <a:rPr lang="en-GB" dirty="0"/>
              <a:t>National data too messy </a:t>
            </a:r>
            <a:r>
              <a:rPr lang="en-GB" dirty="0">
                <a:sym typeface="Wingdings" pitchFamily="2" charset="2"/>
              </a:rPr>
              <a:t> need </a:t>
            </a:r>
            <a:r>
              <a:rPr lang="en-GB" dirty="0"/>
              <a:t>HB level data</a:t>
            </a:r>
          </a:p>
          <a:p>
            <a:pPr lvl="1"/>
            <a:r>
              <a:rPr lang="en-GB" dirty="0"/>
              <a:t>CFR(a) and </a:t>
            </a:r>
            <a:r>
              <a:rPr lang="en-GB" dirty="0" err="1"/>
              <a:t>ph</a:t>
            </a:r>
            <a:r>
              <a:rPr lang="en-GB" dirty="0"/>
              <a:t>(a) in Scotland/UK differ from literature </a:t>
            </a:r>
            <a:r>
              <a:rPr lang="en-GB" dirty="0">
                <a:sym typeface="Wingdings" pitchFamily="2" charset="2"/>
              </a:rPr>
              <a:t> need fit but more statistically challenging (add 14 parameters to fit)</a:t>
            </a:r>
            <a:r>
              <a:rPr lang="en-GB" dirty="0"/>
              <a:t> </a:t>
            </a:r>
          </a:p>
          <a:p>
            <a:endParaRPr lang="en-GB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1D8E434-4678-1A4D-A57A-942EB26CC0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1030" y="1795425"/>
            <a:ext cx="4895978" cy="469895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93E5BD2-2C87-104D-9E54-B83C6D35FBC5}"/>
              </a:ext>
            </a:extLst>
          </p:cNvPr>
          <p:cNvSpPr txBox="1"/>
          <p:nvPr/>
        </p:nvSpPr>
        <p:spPr>
          <a:xfrm>
            <a:off x="10354625" y="3833307"/>
            <a:ext cx="5615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A93DF9"/>
                </a:solidFill>
              </a:rPr>
              <a:t>NRS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4E6A39C-F222-BD41-870B-85FF4665C803}"/>
              </a:ext>
            </a:extLst>
          </p:cNvPr>
          <p:cNvSpPr txBox="1"/>
          <p:nvPr/>
        </p:nvSpPr>
        <p:spPr>
          <a:xfrm>
            <a:off x="11472298" y="2191821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F3615F"/>
                </a:solidFill>
              </a:rPr>
              <a:t>NHS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BEED668-510B-0947-81D9-BB16EBEE14CF}"/>
              </a:ext>
            </a:extLst>
          </p:cNvPr>
          <p:cNvSpPr txBox="1"/>
          <p:nvPr/>
        </p:nvSpPr>
        <p:spPr>
          <a:xfrm>
            <a:off x="11124013" y="5190877"/>
            <a:ext cx="1111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Model Dh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0C89E72-6AD0-3D48-8513-9E8EE474CDA3}"/>
              </a:ext>
            </a:extLst>
          </p:cNvPr>
          <p:cNvSpPr txBox="1"/>
          <p:nvPr/>
        </p:nvSpPr>
        <p:spPr>
          <a:xfrm>
            <a:off x="9861167" y="3129370"/>
            <a:ext cx="12628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2">
                    <a:lumMod val="75000"/>
                  </a:schemeClr>
                </a:solidFill>
              </a:rPr>
              <a:t>Model </a:t>
            </a:r>
            <a:r>
              <a:rPr lang="en-GB" dirty="0" err="1">
                <a:solidFill>
                  <a:schemeClr val="bg2">
                    <a:lumMod val="75000"/>
                  </a:schemeClr>
                </a:solidFill>
              </a:rPr>
              <a:t>totD</a:t>
            </a:r>
            <a:endParaRPr lang="en-GB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45862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92D20-E9C1-A84A-95C3-3E9C375C6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problems encountered/anticipated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63AF420-2DA7-0C42-89E2-165040861AF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261886" y="1446835"/>
                <a:ext cx="8340524" cy="5411165"/>
              </a:xfrm>
            </p:spPr>
            <p:txBody>
              <a:bodyPr>
                <a:normAutofit fontScale="92500" lnSpcReduction="20000"/>
              </a:bodyPr>
              <a:lstStyle/>
              <a:p>
                <a:r>
                  <a:rPr lang="en-GB" sz="3200" dirty="0">
                    <a:solidFill>
                      <a:schemeClr val="tx1"/>
                    </a:solidFill>
                  </a:rPr>
                  <a:t>5 </a:t>
                </a:r>
                <a:r>
                  <a:rPr lang="en-GB" sz="3200" dirty="0">
                    <a:solidFill>
                      <a:schemeClr val="tx1"/>
                    </a:solidFill>
                    <a:sym typeface="Wingdings" pitchFamily="2" charset="2"/>
                  </a:rPr>
                  <a:t> </a:t>
                </a:r>
                <a:r>
                  <a:rPr lang="en-GB" sz="3200" dirty="0">
                    <a:solidFill>
                      <a:schemeClr val="tx1"/>
                    </a:solidFill>
                  </a:rPr>
                  <a:t>9 parameters to infer </a:t>
                </a:r>
              </a:p>
              <a:p>
                <a:pPr lvl="1"/>
                <a:r>
                  <a:rPr lang="en-GB" dirty="0"/>
                  <a:t>p</a:t>
                </a:r>
                <a:r>
                  <a:rPr lang="en-GB" baseline="-25000" dirty="0"/>
                  <a:t>i</a:t>
                </a:r>
                <a:r>
                  <a:rPr lang="en-GB" dirty="0"/>
                  <a:t>, </a:t>
                </a:r>
                <a:r>
                  <a:rPr lang="en-GB" dirty="0" err="1"/>
                  <a:t>p</a:t>
                </a:r>
                <a:r>
                  <a:rPr lang="en-GB" baseline="-25000" dirty="0" err="1"/>
                  <a:t>hcw</a:t>
                </a:r>
                <a:r>
                  <a:rPr lang="en-GB" dirty="0"/>
                  <a:t>, </a:t>
                </a:r>
                <a:r>
                  <a:rPr lang="en-GB" dirty="0" err="1"/>
                  <a:t>c</a:t>
                </a:r>
                <a:r>
                  <a:rPr lang="en-GB" baseline="-25000" dirty="0" err="1"/>
                  <a:t>hcw</a:t>
                </a:r>
                <a:r>
                  <a:rPr lang="en-GB" dirty="0"/>
                  <a:t>, q, d, </a:t>
                </a:r>
                <a14:m>
                  <m:oMath xmlns:m="http://schemas.openxmlformats.org/officeDocument/2006/math">
                    <m:r>
                      <a:rPr lang="en-GB" b="1" i="1">
                        <a:latin typeface="Cambria Math" panose="02040503050406030204" pitchFamily="18" charset="0"/>
                      </a:rPr>
                      <m:t>𝛌</m:t>
                    </m:r>
                    <m:d>
                      <m:dPr>
                        <m:ctrlPr>
                          <a:rPr lang="en-GB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b="1" i="1">
                            <a:latin typeface="Cambria Math" panose="02040503050406030204" pitchFamily="18" charset="0"/>
                          </a:rPr>
                          <m:t>𝐭</m:t>
                        </m:r>
                      </m:e>
                    </m:d>
                  </m:oMath>
                </a14:m>
                <a:r>
                  <a:rPr lang="en-GB" b="1" dirty="0"/>
                  <a:t>, </a:t>
                </a:r>
                <a:r>
                  <a:rPr lang="en-GB" b="1" dirty="0" err="1"/>
                  <a:t>RRdh</a:t>
                </a:r>
                <a:r>
                  <a:rPr lang="en-GB" b="1" dirty="0"/>
                  <a:t>, </a:t>
                </a:r>
                <a:r>
                  <a:rPr lang="en-GB" b="1" dirty="0" err="1"/>
                  <a:t>RRdc</a:t>
                </a:r>
                <a:r>
                  <a:rPr lang="en-GB" b="1" dirty="0"/>
                  <a:t>, </a:t>
                </a:r>
                <a:r>
                  <a:rPr lang="en-GB" b="1" dirty="0" err="1"/>
                  <a:t>RRh</a:t>
                </a:r>
                <a:endParaRPr lang="en-GB" b="1" dirty="0"/>
              </a:p>
              <a:p>
                <a:pPr lvl="1"/>
                <a:r>
                  <a:rPr lang="en-GB" dirty="0"/>
                  <a:t>Slower to select particles</a:t>
                </a:r>
              </a:p>
              <a:p>
                <a:pPr marL="457200" lvl="1" indent="0">
                  <a:buNone/>
                </a:pPr>
                <a:endParaRPr lang="en-GB" dirty="0"/>
              </a:p>
              <a:p>
                <a:r>
                  <a:rPr lang="en-GB" dirty="0"/>
                  <a:t>Requirements – computation support</a:t>
                </a:r>
              </a:p>
              <a:p>
                <a:pPr lvl="1"/>
                <a:r>
                  <a:rPr lang="en-GB" dirty="0"/>
                  <a:t>Code verification + more efficient structure/coding </a:t>
                </a:r>
              </a:p>
              <a:p>
                <a:pPr lvl="1"/>
                <a:r>
                  <a:rPr lang="en-GB" dirty="0"/>
                  <a:t>Speed up codes: multi-threading/parallelisation</a:t>
                </a:r>
              </a:p>
              <a:p>
                <a:pPr lvl="1"/>
                <a:endParaRPr lang="en-GB" dirty="0"/>
              </a:p>
              <a:p>
                <a:r>
                  <a:rPr lang="en-GB" dirty="0"/>
                  <a:t>Lack of statistical power if fit only on case reports.</a:t>
                </a:r>
              </a:p>
              <a:p>
                <a:pPr lvl="1"/>
                <a:r>
                  <a:rPr lang="en-GB" dirty="0"/>
                  <a:t>Using death records limits the scale of interest</a:t>
                </a:r>
              </a:p>
              <a:p>
                <a:pPr lvl="1"/>
                <a:r>
                  <a:rPr lang="en-GB" dirty="0"/>
                  <a:t>Still issues between concordance mortality and case data</a:t>
                </a:r>
              </a:p>
              <a:p>
                <a:pPr lvl="1"/>
                <a:r>
                  <a:rPr lang="en-GB" dirty="0"/>
                  <a:t>Summary statistics for ABC-</a:t>
                </a:r>
                <a:r>
                  <a:rPr lang="en-GB" dirty="0" err="1"/>
                  <a:t>smc</a:t>
                </a:r>
                <a:r>
                  <a:rPr lang="en-GB" dirty="0"/>
                  <a:t> when &gt;1 data type + steps.</a:t>
                </a:r>
              </a:p>
              <a:p>
                <a:pPr marL="457200" lvl="1" indent="0">
                  <a:buNone/>
                </a:pPr>
                <a:endParaRPr lang="en-GB" dirty="0"/>
              </a:p>
              <a:p>
                <a:r>
                  <a:rPr lang="en-GB" dirty="0"/>
                  <a:t>Requirements – inference/parameterisation</a:t>
                </a:r>
              </a:p>
              <a:p>
                <a:pPr lvl="1"/>
                <a:r>
                  <a:rPr lang="en-GB" dirty="0"/>
                  <a:t>Ensuring quality of fixed parameters</a:t>
                </a:r>
              </a:p>
              <a:p>
                <a:pPr lvl="1"/>
                <a:r>
                  <a:rPr lang="en-GB" dirty="0"/>
                  <a:t>Better summary statistics for ABC-</a:t>
                </a:r>
                <a:r>
                  <a:rPr lang="en-GB" dirty="0" err="1"/>
                  <a:t>smc</a:t>
                </a:r>
                <a:r>
                  <a:rPr lang="en-GB" dirty="0"/>
                  <a:t> filtering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63AF420-2DA7-0C42-89E2-165040861AF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261886" y="1446835"/>
                <a:ext cx="8340524" cy="5411165"/>
              </a:xfrm>
              <a:blipFill>
                <a:blip r:embed="rId3"/>
                <a:stretch>
                  <a:fillRect l="-1368" t="-351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886378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34540</TotalTime>
  <Words>1319</Words>
  <Application>Microsoft Macintosh PowerPoint</Application>
  <PresentationFormat>Widescreen</PresentationFormat>
  <Paragraphs>140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Cambria Math</vt:lpstr>
      <vt:lpstr>Wingdings</vt:lpstr>
      <vt:lpstr>Office Theme</vt:lpstr>
      <vt:lpstr>Modelling COVID-19 spread in Scotland: covid-eeraModel version 0.3.2</vt:lpstr>
      <vt:lpstr>Current questions</vt:lpstr>
      <vt:lpstr>Modelling framework</vt:lpstr>
      <vt:lpstr>Modelling framework</vt:lpstr>
      <vt:lpstr>Fitting procedure</vt:lpstr>
      <vt:lpstr>Goodness of fit</vt:lpstr>
      <vt:lpstr>Problems encountered</vt:lpstr>
      <vt:lpstr>problems encountered/anticipated</vt:lpstr>
    </vt:vector>
  </TitlesOfParts>
  <Company>SRUC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Catriona Clark</dc:creator>
  <cp:lastModifiedBy>PORPHYRE Thibaud</cp:lastModifiedBy>
  <cp:revision>408</cp:revision>
  <dcterms:created xsi:type="dcterms:W3CDTF">2019-09-10T10:05:18Z</dcterms:created>
  <dcterms:modified xsi:type="dcterms:W3CDTF">2020-04-23T09:59:01Z</dcterms:modified>
</cp:coreProperties>
</file>

<file path=docProps/thumbnail.jpeg>
</file>